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mp4" ContentType="video/mp4"/>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58" r:id="rId3"/>
    <p:sldId id="259" r:id="rId4"/>
    <p:sldId id="260" r:id="rId5"/>
    <p:sldId id="263" r:id="rId6"/>
    <p:sldId id="274" r:id="rId7"/>
    <p:sldId id="281" r:id="rId8"/>
    <p:sldId id="276" r:id="rId9"/>
    <p:sldId id="261" r:id="rId10"/>
    <p:sldId id="275" r:id="rId11"/>
    <p:sldId id="292" r:id="rId12"/>
    <p:sldId id="278" r:id="rId13"/>
    <p:sldId id="280" r:id="rId14"/>
    <p:sldId id="284" r:id="rId15"/>
    <p:sldId id="269" r:id="rId16"/>
    <p:sldId id="291" r:id="rId17"/>
    <p:sldId id="285"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Green (PGR)" initials="AG(" lastIdx="1" clrIdx="0">
    <p:extLst>
      <p:ext uri="{19B8F6BF-5375-455C-9EA6-DF929625EA0E}">
        <p15:presenceInfo xmlns:p15="http://schemas.microsoft.com/office/powerpoint/2012/main" xmlns="" userId="S::2508110G@student.gla.ac.uk::69122ec6-728e-4bb8-95f9-977e43f25c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98E8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DDBC75-77FB-447B-AFF2-433BDBABC1C9}" v="27" dt="2021-02-25T09:44:25.643"/>
  </p1510:revLst>
</p1510:revInfo>
</file>

<file path=ppt/tableStyles.xml><?xml version="1.0" encoding="utf-8"?>
<a:tblStyleLst xmlns:a="http://schemas.openxmlformats.org/drawingml/2006/main" def="{5C22544A-7EE6-4342-B048-85BDC9FD1C3A}">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1497" autoAdjust="0"/>
  </p:normalViewPr>
  <p:slideViewPr>
    <p:cSldViewPr snapToGrid="0">
      <p:cViewPr varScale="1">
        <p:scale>
          <a:sx n="75" d="100"/>
          <a:sy n="75" d="100"/>
        </p:scale>
        <p:origin x="-84" y="-18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504F0C-B467-438B-915F-4414E9DE33FD}" type="datetimeFigureOut">
              <a:rPr lang="en-GB" smtClean="0"/>
              <a:pPr/>
              <a:t>15/03/2021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E55D6-F816-4E2E-A654-454DD4F86534}" type="slidenum">
              <a:rPr lang="en-GB" smtClean="0"/>
              <a:pPr/>
              <a:t>‹#›</a:t>
            </a:fld>
            <a:endParaRPr lang="en-GB"/>
          </a:p>
        </p:txBody>
      </p:sp>
    </p:spTree>
    <p:extLst>
      <p:ext uri="{BB962C8B-B14F-4D97-AF65-F5344CB8AC3E}">
        <p14:creationId xmlns:p14="http://schemas.microsoft.com/office/powerpoint/2010/main" xmlns="" val="1998461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my name is Amy Green, I am a  second year PhD student at the university of </a:t>
            </a:r>
            <a:r>
              <a:rPr lang="en-US" dirty="0" err="1"/>
              <a:t>glasgow</a:t>
            </a:r>
            <a:r>
              <a:rPr lang="en-US" dirty="0"/>
              <a:t>. I have completed my first research season in 2020 assessing the impact of river barriers on successful seaward migration of Atlantic salmon </a:t>
            </a:r>
            <a:r>
              <a:rPr lang="en-US" dirty="0" err="1"/>
              <a:t>salmo</a:t>
            </a:r>
            <a:r>
              <a:rPr lang="en-US" dirty="0"/>
              <a:t> salar along the river Derwent in Cumbria.  </a:t>
            </a:r>
          </a:p>
          <a:p>
            <a:endParaRPr lang="en-US" dirty="0"/>
          </a:p>
          <a:p>
            <a:r>
              <a:rPr lang="en-US" dirty="0"/>
              <a:t>Today I am going to share some findings from the 2020 study primarily of the impact of natural standing waters and environmental factors impacting migration.</a:t>
            </a:r>
          </a:p>
          <a:p>
            <a:endParaRPr lang="en-GB" dirty="0"/>
          </a:p>
        </p:txBody>
      </p:sp>
      <p:sp>
        <p:nvSpPr>
          <p:cNvPr id="4" name="Slide Number Placeholder 3"/>
          <p:cNvSpPr>
            <a:spLocks noGrp="1"/>
          </p:cNvSpPr>
          <p:nvPr>
            <p:ph type="sldNum" sz="quarter" idx="5"/>
          </p:nvPr>
        </p:nvSpPr>
        <p:spPr/>
        <p:txBody>
          <a:bodyPr/>
          <a:lstStyle/>
          <a:p>
            <a:fld id="{CBC1A9B8-F74F-43E9-9173-2F09DF079ADF}" type="slidenum">
              <a:rPr lang="en-GB" smtClean="0"/>
              <a:pPr/>
              <a:t>1</a:t>
            </a:fld>
            <a:endParaRPr lang="en-GB"/>
          </a:p>
        </p:txBody>
      </p:sp>
    </p:spTree>
    <p:extLst>
      <p:ext uri="{BB962C8B-B14F-4D97-AF65-F5344CB8AC3E}">
        <p14:creationId xmlns:p14="http://schemas.microsoft.com/office/powerpoint/2010/main" xmlns="" val="1514431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section 1 experiences 68% tag loss. Section 1 is a short distance and clearly the high mortality per km in this short section indicates something is going on within the area in comparison to section 3. Time spent migrating through section 1 was almost triple the migrating time of section 3. </a:t>
            </a:r>
          </a:p>
          <a:p>
            <a:endParaRPr lang="en-GB" dirty="0"/>
          </a:p>
          <a:p>
            <a:r>
              <a:rPr lang="en-GB" dirty="0"/>
              <a:t>The Bassenthwaite, is also an area which requires more investigation as migration slowed down throughout this system. Individuals took almost the same amount of time as section 3 though the Bassenthwaite was a much smaller area in comparison. Mortality per/km in the Bassenthwaite was also relatively high in comparison with it the section size thus something must be occurring in this area. </a:t>
            </a:r>
          </a:p>
          <a:p>
            <a:endParaRPr lang="en-GB" dirty="0"/>
          </a:p>
          <a:p>
            <a:r>
              <a:rPr lang="en-GB" dirty="0"/>
              <a:t>In total only 8 individuals were deemed successful, allowing us to assume they made it out of the Workington harbour and into the Irish sea to migrate north to key feeding grounds. </a:t>
            </a:r>
          </a:p>
        </p:txBody>
      </p:sp>
      <p:sp>
        <p:nvSpPr>
          <p:cNvPr id="4" name="Slide Number Placeholder 3"/>
          <p:cNvSpPr>
            <a:spLocks noGrp="1"/>
          </p:cNvSpPr>
          <p:nvPr>
            <p:ph type="sldNum" sz="quarter" idx="5"/>
          </p:nvPr>
        </p:nvSpPr>
        <p:spPr/>
        <p:txBody>
          <a:bodyPr/>
          <a:lstStyle/>
          <a:p>
            <a:fld id="{D77BC9FE-54CF-4BBC-8FB3-D8128E1C95F4}" type="slidenum">
              <a:rPr lang="en-GB" smtClean="0"/>
              <a:pPr/>
              <a:t>11</a:t>
            </a:fld>
            <a:endParaRPr lang="en-GB"/>
          </a:p>
        </p:txBody>
      </p:sp>
    </p:spTree>
    <p:extLst>
      <p:ext uri="{BB962C8B-B14F-4D97-AF65-F5344CB8AC3E}">
        <p14:creationId xmlns:p14="http://schemas.microsoft.com/office/powerpoint/2010/main" xmlns="" val="622562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in order to investigate environmental factors influencing migration success and duration, I looked a variety of factors such as:</a:t>
            </a:r>
          </a:p>
          <a:p>
            <a:r>
              <a:rPr lang="en-GB" dirty="0"/>
              <a:t>Wind Direction and speed </a:t>
            </a:r>
          </a:p>
          <a:p>
            <a:r>
              <a:rPr lang="en-GB" dirty="0"/>
              <a:t>Rain Fall</a:t>
            </a:r>
          </a:p>
          <a:p>
            <a:r>
              <a:rPr lang="en-GB" dirty="0"/>
              <a:t>Water Flow</a:t>
            </a:r>
          </a:p>
          <a:p>
            <a:r>
              <a:rPr lang="en-GB" dirty="0"/>
              <a:t>Air and Water temperature</a:t>
            </a:r>
          </a:p>
          <a:p>
            <a:r>
              <a:rPr lang="en-GB" dirty="0"/>
              <a:t>Cloud coverage</a:t>
            </a:r>
          </a:p>
          <a:p>
            <a:r>
              <a:rPr lang="en-GB" dirty="0"/>
              <a:t>Moon phase or angle </a:t>
            </a:r>
          </a:p>
          <a:p>
            <a:r>
              <a:rPr lang="en-GB" dirty="0"/>
              <a:t>Length</a:t>
            </a:r>
          </a:p>
          <a:p>
            <a:r>
              <a:rPr lang="en-GB" dirty="0"/>
              <a:t>Tag burden </a:t>
            </a:r>
          </a:p>
          <a:p>
            <a:r>
              <a:rPr lang="en-GB" dirty="0"/>
              <a:t>Weight</a:t>
            </a:r>
          </a:p>
          <a:p>
            <a:endParaRPr lang="en-GB" dirty="0"/>
          </a:p>
          <a:p>
            <a:r>
              <a:rPr lang="en-GB" dirty="0"/>
              <a:t>I conducted statistical analysis using GLM’s and separated each section into survival and duration </a:t>
            </a:r>
          </a:p>
          <a:p>
            <a:endParaRPr lang="en-GB" dirty="0"/>
          </a:p>
          <a:p>
            <a:r>
              <a:rPr lang="en-GB" dirty="0"/>
              <a:t>Please note for duration I could only use individuals which made it from the start of a section to the end successfully migrating into the next section.</a:t>
            </a:r>
          </a:p>
          <a:p>
            <a:r>
              <a:rPr lang="en-GB" dirty="0"/>
              <a:t>Survival analysis was conducted by giving an individual 1 if they were successful through the section or 0 if there was tag loss.</a:t>
            </a:r>
          </a:p>
          <a:p>
            <a:endParaRPr lang="en-GB" dirty="0"/>
          </a:p>
          <a:p>
            <a:r>
              <a:rPr lang="en-GB" dirty="0"/>
              <a:t>As you can see water flow was found in influence across all sections. Water flow in the first section was extremely low when tagging so we expected this in section 1. </a:t>
            </a:r>
          </a:p>
          <a:p>
            <a:r>
              <a:rPr lang="en-GB" dirty="0"/>
              <a:t>Wind speed in section 2 was found to extremely high which may have contributed to </a:t>
            </a:r>
            <a:r>
              <a:rPr lang="en-GB" dirty="0" err="1"/>
              <a:t>to</a:t>
            </a:r>
            <a:r>
              <a:rPr lang="en-GB" dirty="0"/>
              <a:t> the migration delay and caused average duration to be increase. </a:t>
            </a:r>
          </a:p>
          <a:p>
            <a:endParaRPr lang="en-GB" dirty="0"/>
          </a:p>
          <a:p>
            <a:r>
              <a:rPr lang="en-GB" dirty="0"/>
              <a:t>I am still investigating a lot of these variables so hopefully with 2021 data it will be interesting to see how each </a:t>
            </a:r>
            <a:r>
              <a:rPr lang="en-GB" dirty="0" err="1"/>
              <a:t>infulencing</a:t>
            </a:r>
            <a:r>
              <a:rPr lang="en-GB" dirty="0"/>
              <a:t> variable differs.</a:t>
            </a:r>
          </a:p>
          <a:p>
            <a:endParaRPr lang="en-GB" dirty="0"/>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12</a:t>
            </a:fld>
            <a:endParaRPr lang="en-GB"/>
          </a:p>
        </p:txBody>
      </p:sp>
    </p:spTree>
    <p:extLst>
      <p:ext uri="{BB962C8B-B14F-4D97-AF65-F5344CB8AC3E}">
        <p14:creationId xmlns:p14="http://schemas.microsoft.com/office/powerpoint/2010/main" xmlns="" val="2906686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analysis found Bassenthwaite to be a hot spot for rapid back and forth movements and we wanted to see which section tag loss was most prevalent.</a:t>
            </a:r>
          </a:p>
          <a:p>
            <a:r>
              <a:rPr lang="en-US" dirty="0"/>
              <a:t> </a:t>
            </a:r>
          </a:p>
          <a:p>
            <a:r>
              <a:rPr lang="en-US" dirty="0"/>
              <a:t>64 individuals made it to A3, though only 50% of this total (32) migrated into the Bassenthwaite. From the 32 individuals that migrated into the lake there was a further 48% tag loss throughout the middle section and a further 10% tag loss at the exit point. Leaving 15 individuals.  </a:t>
            </a:r>
          </a:p>
          <a:p>
            <a:endParaRPr lang="en-US" dirty="0"/>
          </a:p>
          <a:p>
            <a:r>
              <a:rPr lang="en-US" dirty="0"/>
              <a:t>We were surprised at where tag loss was highest as we anticipated the exit point to be a hot spot for this due to it being a designated Special area of conservation for a variety of species including predatory birds.</a:t>
            </a:r>
          </a:p>
          <a:p>
            <a:endParaRPr lang="en-US" dirty="0"/>
          </a:p>
          <a:p>
            <a:r>
              <a:rPr lang="en-GB" dirty="0"/>
              <a:t>We noticed there was a high level of directional change at the top end of the Bassenthwaite</a:t>
            </a:r>
          </a:p>
          <a:p>
            <a:r>
              <a:rPr lang="en-GB" dirty="0"/>
              <a:t>Many smolts made it to the very top receiver of the Bassenthwaite and turned around,  though we still don’t have evidence to conclude what might be the cause of this, which requires future investigation.</a:t>
            </a:r>
          </a:p>
          <a:p>
            <a:endParaRPr lang="en-GB" dirty="0"/>
          </a:p>
          <a:p>
            <a:r>
              <a:rPr lang="en-GB" dirty="0"/>
              <a:t>On average it took an individual 52 hours to migrate successful through the lake system at an average speed of 0.063 m/s, the river system when comparing against section 3 it took individuals 86 hour on average to migrate at a speed of 0.070m/s to the </a:t>
            </a:r>
            <a:r>
              <a:rPr lang="en-GB" dirty="0" err="1"/>
              <a:t>irish</a:t>
            </a:r>
            <a:r>
              <a:rPr lang="en-GB" dirty="0"/>
              <a:t> sea. Though section 3 was 4x longer than the Bassenthwaite, therefore migration through standing waters is slower than in rivers based on the section length comparison.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13</a:t>
            </a:fld>
            <a:endParaRPr lang="en-GB"/>
          </a:p>
        </p:txBody>
      </p:sp>
    </p:spTree>
    <p:extLst>
      <p:ext uri="{BB962C8B-B14F-4D97-AF65-F5344CB8AC3E}">
        <p14:creationId xmlns:p14="http://schemas.microsoft.com/office/powerpoint/2010/main" xmlns="" val="3626847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river tracking, there are other projects analysing marine migration through the Irish sea. An example of two projects are COMPASS and Sea monitor. Both project managed to get two deep sea arrays out which can be seen in the map. </a:t>
            </a:r>
          </a:p>
          <a:p>
            <a:endParaRPr lang="en-US" dirty="0"/>
          </a:p>
          <a:p>
            <a:r>
              <a:rPr lang="en-US" dirty="0"/>
              <a:t>The compass array which is the orange line of receivers (approximately 138km from the final Derwent receiver), managed to detect two of the 8 successful salmon smolts from the river Derwent (34946 &amp; 34988) . It took between 6-9 days for the individuals to reach this array. The receivers were placed 1km apart from each other with a detection range of ~300m therefore it is possible for individuals to go by undetected. </a:t>
            </a:r>
          </a:p>
          <a:p>
            <a:endParaRPr lang="en-US" dirty="0"/>
          </a:p>
          <a:p>
            <a:r>
              <a:rPr lang="en-US" dirty="0"/>
              <a:t>Another individual (34920) was later detected on the sea monitor array. This individual took 10 days to travel from the last Derwent receiver to the array, across 262km. Which is currently the </a:t>
            </a:r>
            <a:r>
              <a:rPr lang="en-US" dirty="0" err="1"/>
              <a:t>furtherest</a:t>
            </a:r>
            <a:r>
              <a:rPr lang="en-US" dirty="0"/>
              <a:t> tracked salmon smolt in Europe to date. </a:t>
            </a:r>
          </a:p>
          <a:p>
            <a:endParaRPr lang="en-US" dirty="0"/>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14</a:t>
            </a:fld>
            <a:endParaRPr lang="en-GB"/>
          </a:p>
        </p:txBody>
      </p:sp>
    </p:spTree>
    <p:extLst>
      <p:ext uri="{BB962C8B-B14F-4D97-AF65-F5344CB8AC3E}">
        <p14:creationId xmlns:p14="http://schemas.microsoft.com/office/powerpoint/2010/main" xmlns="" val="1221758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7E55D6-F816-4E2E-A654-454DD4F86534}" type="slidenum">
              <a:rPr lang="en-GB" smtClean="0"/>
              <a:pPr/>
              <a:t>15</a:t>
            </a:fld>
            <a:endParaRPr lang="en-GB"/>
          </a:p>
        </p:txBody>
      </p:sp>
    </p:spTree>
    <p:extLst>
      <p:ext uri="{BB962C8B-B14F-4D97-AF65-F5344CB8AC3E}">
        <p14:creationId xmlns:p14="http://schemas.microsoft.com/office/powerpoint/2010/main" xmlns="" val="2701210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2021, we acknowledged from the 2020 results that section 1 had a high level tag loss rate therefore, we have decided to increase the receiver density across this section to hopefully pinpoint areas in which tag loss is occurring. </a:t>
            </a:r>
          </a:p>
          <a:p>
            <a:endParaRPr lang="en-GB" dirty="0"/>
          </a:p>
          <a:p>
            <a:r>
              <a:rPr lang="en-GB" dirty="0"/>
              <a:t> we are also really interested in understanding the directional movements within the Bassenthwaite therefore we have designed a VPS system which is a cluster of receivers which will allow us to analyse small scale movements where directional change occurred at the exit of the Bassenthwaite. </a:t>
            </a:r>
          </a:p>
          <a:p>
            <a:endParaRPr lang="en-GB" dirty="0"/>
          </a:p>
          <a:p>
            <a:r>
              <a:rPr lang="en-GB" dirty="0"/>
              <a:t>Also to ensure more salmon smolts make it down to the weirs at Workington, we have planned to explore a potential management strategy by tagging fish at st johns beck, transporting them past the Bassenthwaite to the village isle and releasing from there. The 2020 study showed not enough individuals made it to the weirs to do much data analysis on therefore we aim to increase the density of fish making it to this section and this will hopefully provide statistical evidence of weir impact on Derwent populations.</a:t>
            </a:r>
          </a:p>
        </p:txBody>
      </p:sp>
      <p:sp>
        <p:nvSpPr>
          <p:cNvPr id="4" name="Slide Number Placeholder 3"/>
          <p:cNvSpPr>
            <a:spLocks noGrp="1"/>
          </p:cNvSpPr>
          <p:nvPr>
            <p:ph type="sldNum" sz="quarter" idx="5"/>
          </p:nvPr>
        </p:nvSpPr>
        <p:spPr/>
        <p:txBody>
          <a:bodyPr/>
          <a:lstStyle/>
          <a:p>
            <a:fld id="{D77BC9FE-54CF-4BBC-8FB3-D8128E1C95F4}" type="slidenum">
              <a:rPr lang="en-GB" smtClean="0"/>
              <a:pPr/>
              <a:t>16</a:t>
            </a:fld>
            <a:endParaRPr lang="en-GB"/>
          </a:p>
        </p:txBody>
      </p:sp>
    </p:spTree>
    <p:extLst>
      <p:ext uri="{BB962C8B-B14F-4D97-AF65-F5344CB8AC3E}">
        <p14:creationId xmlns:p14="http://schemas.microsoft.com/office/powerpoint/2010/main" xmlns="" val="2673807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17</a:t>
            </a:fld>
            <a:endParaRPr lang="en-GB"/>
          </a:p>
        </p:txBody>
      </p:sp>
    </p:spTree>
    <p:extLst>
      <p:ext uri="{BB962C8B-B14F-4D97-AF65-F5344CB8AC3E}">
        <p14:creationId xmlns:p14="http://schemas.microsoft.com/office/powerpoint/2010/main" xmlns="" val="2209743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spring and fall Atlantic Salmon adults migrate to their natal rivers to spawn where they lay eggs on clean gravel bed in fast flowing rivers. Atlantic salmon are iteroparous which means they spawn multiple times throughout their life time.  </a:t>
            </a:r>
          </a:p>
          <a:p>
            <a:endParaRPr lang="en-US" dirty="0"/>
          </a:p>
          <a:p>
            <a:r>
              <a:rPr lang="en-US" dirty="0"/>
              <a:t>The young which are called salmon fry spend their first few years of life feeding on invertebrates in fast shallow flowing rocky streams. </a:t>
            </a:r>
          </a:p>
          <a:p>
            <a:endParaRPr lang="en-US" dirty="0"/>
          </a:p>
          <a:p>
            <a:r>
              <a:rPr lang="en-US" dirty="0"/>
              <a:t>After spending two to three years in the river the young salmon parr changes its body chemistry and becomes a silvery fish that is known as a smolt and migrates to sea. </a:t>
            </a:r>
          </a:p>
          <a:p>
            <a:endParaRPr lang="en-US" dirty="0"/>
          </a:p>
          <a:p>
            <a:r>
              <a:rPr lang="en-US" dirty="0"/>
              <a:t>The highest rates of mortality are thought to occur during the smolt stage since they are undergoing the physiological stress due to morphological changes that allow them to adapt to the marine environment. </a:t>
            </a:r>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2</a:t>
            </a:fld>
            <a:endParaRPr lang="en-GB"/>
          </a:p>
        </p:txBody>
      </p:sp>
    </p:spTree>
    <p:extLst>
      <p:ext uri="{BB962C8B-B14F-4D97-AF65-F5344CB8AC3E}">
        <p14:creationId xmlns:p14="http://schemas.microsoft.com/office/powerpoint/2010/main" xmlns="" val="25730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Atlantic Salmon serves both cultural, ecological and economic importance. </a:t>
            </a:r>
          </a:p>
          <a:p>
            <a:endParaRPr lang="en-US" dirty="0"/>
          </a:p>
          <a:p>
            <a:r>
              <a:rPr lang="en-US" dirty="0"/>
              <a:t>They have been categorized a priority species under the UK post 2010 Biodiversity Framework.</a:t>
            </a:r>
          </a:p>
          <a:p>
            <a:endParaRPr lang="en-US" dirty="0"/>
          </a:p>
          <a:p>
            <a:r>
              <a:rPr lang="en-US" dirty="0"/>
              <a:t>My Project will be focusing on the River Derwent in the Cumbria catchment. </a:t>
            </a:r>
          </a:p>
          <a:p>
            <a:endParaRPr lang="en-US" dirty="0"/>
          </a:p>
          <a:p>
            <a:r>
              <a:rPr lang="en-US" dirty="0"/>
              <a:t>Rod catch data collected by the environment agency throughout 2007-2017 along various rivers within the Cumbria catchment clearly shows Atlantic salmon numbers are declining. </a:t>
            </a:r>
          </a:p>
          <a:p>
            <a:endParaRPr lang="en-US" dirty="0"/>
          </a:p>
          <a:p>
            <a:r>
              <a:rPr lang="en-US" dirty="0"/>
              <a:t>Derwent = 77% reduction across the 10 year data collection period. Though there has been a slight increase in rod catches since 2015 though this reason is unknown. </a:t>
            </a:r>
          </a:p>
          <a:p>
            <a:endParaRPr lang="en-US" dirty="0"/>
          </a:p>
          <a:p>
            <a:r>
              <a:rPr lang="en-US" dirty="0"/>
              <a:t>You would commonly assume rivers in the same catchment would experience similar environmental pressures and similar numbers though this is clearly not the case. </a:t>
            </a:r>
          </a:p>
          <a:p>
            <a:endParaRPr lang="en-US" dirty="0"/>
          </a:p>
          <a:p>
            <a:r>
              <a:rPr lang="en-US" dirty="0"/>
              <a:t>The environment agency know how many smolts are caught in the smolt trap and they know how many adults are coming back. However, they don't know what happens between those two points. </a:t>
            </a:r>
          </a:p>
          <a:p>
            <a:endParaRPr lang="en-US" dirty="0"/>
          </a:p>
          <a:p>
            <a:r>
              <a:rPr lang="en-US" dirty="0"/>
              <a:t>There is a large volume of research that has been conducted </a:t>
            </a:r>
            <a:r>
              <a:rPr lang="en-US" dirty="0" err="1"/>
              <a:t>analysing</a:t>
            </a:r>
            <a:r>
              <a:rPr lang="en-US" dirty="0"/>
              <a:t> a variety of threats to migrating salmonids. </a:t>
            </a:r>
          </a:p>
          <a:p>
            <a:endParaRPr lang="en-US" dirty="0"/>
          </a:p>
          <a:p>
            <a:r>
              <a:rPr lang="en-US" dirty="0"/>
              <a:t>Though the river Derwent is one of few river systems that have such a high level of both natural and anthropogenic issues. Often research published has been conducted in Scottish river/lake systems, though there is currently no research to date </a:t>
            </a:r>
            <a:r>
              <a:rPr lang="en-US" dirty="0" err="1"/>
              <a:t>analysing</a:t>
            </a:r>
            <a:r>
              <a:rPr lang="en-US" dirty="0"/>
              <a:t> the river Derwent and impact of both natural and anthropogenic issues on salmonids. </a:t>
            </a:r>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3</a:t>
            </a:fld>
            <a:endParaRPr lang="en-GB"/>
          </a:p>
        </p:txBody>
      </p:sp>
    </p:spTree>
    <p:extLst>
      <p:ext uri="{BB962C8B-B14F-4D97-AF65-F5344CB8AC3E}">
        <p14:creationId xmlns:p14="http://schemas.microsoft.com/office/powerpoint/2010/main" xmlns="" val="2444326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a few examples of the main river barriers individuals face along the river Derwent . </a:t>
            </a:r>
          </a:p>
          <a:p>
            <a:endParaRPr lang="en-GB" dirty="0"/>
          </a:p>
          <a:p>
            <a:r>
              <a:rPr lang="en-GB" dirty="0"/>
              <a:t>Past research has shown large standing waters lack directional water currents. </a:t>
            </a:r>
          </a:p>
          <a:p>
            <a:r>
              <a:rPr lang="en-GB" dirty="0"/>
              <a:t>Juvenile salmonids go with the flow often , where they</a:t>
            </a:r>
            <a:r>
              <a:rPr lang="en-US" dirty="0"/>
              <a:t> rely on flow cues to initiate migration, so reduced cues can confuse individuals. Thus, making this a substantially large threat. </a:t>
            </a:r>
          </a:p>
          <a:p>
            <a:endParaRPr lang="en-US" dirty="0"/>
          </a:p>
          <a:p>
            <a:r>
              <a:rPr lang="en-US" dirty="0"/>
              <a:t>low-head weirs not only restrict fish populations’ essential life stage movements but also increase habitat impact by altering downstream flux of essential water, temperature, sediment and nutrient movements within river ecosystems . Increased movement and searching behaviors when looking for a passage route are most likely to incur energy expenditure costs caused by the impassable river obstructions and can both impede complete passage or just prolong migration.</a:t>
            </a:r>
          </a:p>
          <a:p>
            <a:endParaRPr lang="en-US" dirty="0"/>
          </a:p>
          <a:p>
            <a:r>
              <a:rPr lang="en-US" dirty="0"/>
              <a:t>Migration through urbanised areas has received attention due to its potential to disrupt diel migratory patterns of Atlantic salmon due to increased artificial light pollution. </a:t>
            </a:r>
          </a:p>
          <a:p>
            <a:r>
              <a:rPr lang="en-US" dirty="0"/>
              <a:t>Migration success of Atlantic has previously been linked to lunar brightness and successful entry into marine environments which frequently occurs at night. </a:t>
            </a:r>
          </a:p>
          <a:p>
            <a:r>
              <a:rPr lang="en-US" dirty="0"/>
              <a:t>Currently in England only 11% of the environment typically experience truly dark nights.</a:t>
            </a:r>
          </a:p>
          <a:p>
            <a:endParaRPr lang="en-US" dirty="0"/>
          </a:p>
          <a:p>
            <a:endParaRPr lang="en-US" dirty="0"/>
          </a:p>
          <a:p>
            <a:r>
              <a:rPr lang="en-GB" dirty="0"/>
              <a:t> </a:t>
            </a:r>
          </a:p>
        </p:txBody>
      </p:sp>
      <p:sp>
        <p:nvSpPr>
          <p:cNvPr id="4" name="Slide Number Placeholder 3"/>
          <p:cNvSpPr>
            <a:spLocks noGrp="1"/>
          </p:cNvSpPr>
          <p:nvPr>
            <p:ph type="sldNum" sz="quarter" idx="5"/>
          </p:nvPr>
        </p:nvSpPr>
        <p:spPr/>
        <p:txBody>
          <a:bodyPr/>
          <a:lstStyle/>
          <a:p>
            <a:fld id="{D77BC9FE-54CF-4BBC-8FB3-D8128E1C95F4}" type="slidenum">
              <a:rPr lang="en-GB" smtClean="0"/>
              <a:pPr/>
              <a:t>4</a:t>
            </a:fld>
            <a:endParaRPr lang="en-GB"/>
          </a:p>
        </p:txBody>
      </p:sp>
    </p:spTree>
    <p:extLst>
      <p:ext uri="{BB962C8B-B14F-4D97-AF65-F5344CB8AC3E}">
        <p14:creationId xmlns:p14="http://schemas.microsoft.com/office/powerpoint/2010/main" xmlns="" val="2172060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 to evaluate the migration costs on this population across natural and man-made river barriers. An acoustic telemetry approach will be used to gather data on migration behaviour and success across stress inducing barriers through surgically implanted transmitters and continuous monitoring acoustic receivers. </a:t>
            </a:r>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5</a:t>
            </a:fld>
            <a:endParaRPr lang="en-GB"/>
          </a:p>
        </p:txBody>
      </p:sp>
    </p:spTree>
    <p:extLst>
      <p:ext uri="{BB962C8B-B14F-4D97-AF65-F5344CB8AC3E}">
        <p14:creationId xmlns:p14="http://schemas.microsoft.com/office/powerpoint/2010/main" xmlns="" val="1180675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 of the study is to understand and close the knowledge gaps in smolt migration literature and the evidence found will be used to potentially enable future management strategies to be implemented.</a:t>
            </a:r>
          </a:p>
          <a:p>
            <a:endParaRPr lang="en-GB" dirty="0"/>
          </a:p>
          <a:p>
            <a:r>
              <a:rPr lang="en-US" dirty="0"/>
              <a:t>1) What are the habitat specific costs of migration?</a:t>
            </a:r>
          </a:p>
          <a:p>
            <a:endParaRPr lang="en-GB" dirty="0"/>
          </a:p>
          <a:p>
            <a:r>
              <a:rPr lang="en-US" dirty="0"/>
              <a:t>2) Determine if what environment factors (water level, water temperature, cloud cover, wind speed/direction and water flow) influence migration success throughout the River Derwent. </a:t>
            </a:r>
          </a:p>
          <a:p>
            <a:endParaRPr lang="en-GB" dirty="0"/>
          </a:p>
          <a:p>
            <a:r>
              <a:rPr lang="en-US" dirty="0"/>
              <a:t>3) Do low-head weir obstruction increase the cost of migration (through delays or mortality)? Or influence choice in migration direction? </a:t>
            </a:r>
          </a:p>
          <a:p>
            <a:endParaRPr lang="en-GB" dirty="0"/>
          </a:p>
          <a:p>
            <a:r>
              <a:rPr lang="en-US" dirty="0"/>
              <a:t>4) Determine if individuals exhibit different migration patterns through standing waters? Is migration through standing water slower than in rivers? Is migration through standing waters unidirectional?</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WEIRS ARE THE MAIN FOCUS OF PHD BUT DON’T HAVE DATA FROM 2020 </a:t>
            </a:r>
          </a:p>
          <a:p>
            <a:endParaRPr lang="en-US" dirty="0"/>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6</a:t>
            </a:fld>
            <a:endParaRPr lang="en-GB"/>
          </a:p>
        </p:txBody>
      </p:sp>
    </p:spTree>
    <p:extLst>
      <p:ext uri="{BB962C8B-B14F-4D97-AF65-F5344CB8AC3E}">
        <p14:creationId xmlns:p14="http://schemas.microsoft.com/office/powerpoint/2010/main" xmlns="" val="3653187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Acoustic telemetry uses sound waves through water to allow individual migration patterns to be observed. This involves a tag, which when passing a receiver be give off a sound wave signal, in which the receiver will pick up. This provides timestamp data for that individual. </a:t>
            </a:r>
          </a:p>
          <a:p>
            <a:endParaRPr lang="en-US" dirty="0"/>
          </a:p>
          <a:p>
            <a:r>
              <a:rPr lang="en-US" dirty="0"/>
              <a:t>For the 2020 study each smolt was inserted with a V7- 69Khz tag, with a nominal delay on 45secs. </a:t>
            </a:r>
          </a:p>
          <a:p>
            <a:endParaRPr lang="en-US" dirty="0"/>
          </a:p>
          <a:p>
            <a:r>
              <a:rPr lang="en-US" dirty="0"/>
              <a:t>All data from the receiver can be downloaded at a later date providing date and time and which individual was within a receiver's area, which can aid in understanding individual behaviour throughout their migration.</a:t>
            </a:r>
          </a:p>
          <a:p>
            <a:endParaRPr lang="en-US" dirty="0"/>
          </a:p>
          <a:p>
            <a:r>
              <a:rPr lang="en-US" dirty="0"/>
              <a:t>Its is best to note now, not all tag signals are picked up by receivers due to a variety of reasons such as turbulent waters, smolt speed and additional noise caused by recreational water activities. </a:t>
            </a:r>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7</a:t>
            </a:fld>
            <a:endParaRPr lang="en-GB"/>
          </a:p>
        </p:txBody>
      </p:sp>
    </p:spTree>
    <p:extLst>
      <p:ext uri="{BB962C8B-B14F-4D97-AF65-F5344CB8AC3E}">
        <p14:creationId xmlns:p14="http://schemas.microsoft.com/office/powerpoint/2010/main" xmlns="" val="111201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site extends 50km from the tagging site at st johns beck to the Workington harbour. </a:t>
            </a:r>
          </a:p>
          <a:p>
            <a:endParaRPr lang="en-US" dirty="0"/>
          </a:p>
          <a:p>
            <a:r>
              <a:rPr lang="en-US" dirty="0"/>
              <a:t>27 receivers were placed along various points throughout the river Derwent where threats had been established. </a:t>
            </a:r>
          </a:p>
          <a:p>
            <a:endParaRPr lang="en-US" dirty="0"/>
          </a:p>
          <a:p>
            <a:r>
              <a:rPr lang="en-US" dirty="0"/>
              <a:t>For Analysis, the river will be split into 3 sections to:</a:t>
            </a:r>
          </a:p>
          <a:p>
            <a:r>
              <a:rPr lang="en-US" dirty="0"/>
              <a:t>•	St Johns Beck through to the entrance to Bassenthwaite</a:t>
            </a:r>
          </a:p>
          <a:p>
            <a:endParaRPr lang="en-US" dirty="0"/>
          </a:p>
          <a:p>
            <a:r>
              <a:rPr lang="en-US" dirty="0"/>
              <a:t>This is where initial migration occurs, passing through the urbanised area of Keswick and migrating into the Bassenthwaite lake. </a:t>
            </a:r>
          </a:p>
          <a:p>
            <a:endParaRPr lang="en-US" dirty="0"/>
          </a:p>
          <a:p>
            <a:r>
              <a:rPr lang="en-US" dirty="0"/>
              <a:t>•	Bassenthwaite lake</a:t>
            </a:r>
          </a:p>
          <a:p>
            <a:r>
              <a:rPr lang="en-US" dirty="0"/>
              <a:t>Which is a large 4mile standing water, which could impose a threat</a:t>
            </a:r>
          </a:p>
          <a:p>
            <a:endParaRPr lang="en-US" dirty="0"/>
          </a:p>
          <a:p>
            <a:r>
              <a:rPr lang="en-US" dirty="0"/>
              <a:t>•	Bassenthwaite exit to Workington harbour</a:t>
            </a:r>
          </a:p>
          <a:p>
            <a:r>
              <a:rPr lang="en-US" dirty="0"/>
              <a:t>Passing through a designated SAC area, urbanised areas of cockermouth and Workington and initiating migration across weirs and into Workington harbour. </a:t>
            </a:r>
          </a:p>
          <a:p>
            <a:endParaRPr lang="en-GB" dirty="0"/>
          </a:p>
        </p:txBody>
      </p:sp>
      <p:sp>
        <p:nvSpPr>
          <p:cNvPr id="4" name="Slide Number Placeholder 3"/>
          <p:cNvSpPr>
            <a:spLocks noGrp="1"/>
          </p:cNvSpPr>
          <p:nvPr>
            <p:ph type="sldNum" sz="quarter" idx="5"/>
          </p:nvPr>
        </p:nvSpPr>
        <p:spPr/>
        <p:txBody>
          <a:bodyPr/>
          <a:lstStyle/>
          <a:p>
            <a:fld id="{D77BC9FE-54CF-4BBC-8FB3-D8128E1C95F4}" type="slidenum">
              <a:rPr lang="en-GB" smtClean="0"/>
              <a:pPr/>
              <a:t>8</a:t>
            </a:fld>
            <a:endParaRPr lang="en-GB"/>
          </a:p>
        </p:txBody>
      </p:sp>
    </p:spTree>
    <p:extLst>
      <p:ext uri="{BB962C8B-B14F-4D97-AF65-F5344CB8AC3E}">
        <p14:creationId xmlns:p14="http://schemas.microsoft.com/office/powerpoint/2010/main" xmlns="" val="2684077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Tagged with home office license training </a:t>
            </a:r>
          </a:p>
          <a:p>
            <a:endParaRPr lang="en-GB" dirty="0"/>
          </a:p>
        </p:txBody>
      </p:sp>
      <p:sp>
        <p:nvSpPr>
          <p:cNvPr id="4" name="Slide Number Placeholder 3"/>
          <p:cNvSpPr>
            <a:spLocks noGrp="1"/>
          </p:cNvSpPr>
          <p:nvPr>
            <p:ph type="sldNum" sz="quarter" idx="5"/>
          </p:nvPr>
        </p:nvSpPr>
        <p:spPr/>
        <p:txBody>
          <a:bodyPr/>
          <a:lstStyle/>
          <a:p>
            <a:fld id="{B37E55D6-F816-4E2E-A654-454DD4F86534}" type="slidenum">
              <a:rPr lang="en-GB" smtClean="0"/>
              <a:pPr/>
              <a:t>9</a:t>
            </a:fld>
            <a:endParaRPr lang="en-GB"/>
          </a:p>
        </p:txBody>
      </p:sp>
    </p:spTree>
    <p:extLst>
      <p:ext uri="{BB962C8B-B14F-4D97-AF65-F5344CB8AC3E}">
        <p14:creationId xmlns:p14="http://schemas.microsoft.com/office/powerpoint/2010/main" xmlns="" val="4143735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632839-947A-41F2-ABE4-1B9AEC04F8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FE697767-D6DD-44C6-A275-406B38A667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8C0D46E0-8743-40B3-A2D2-21DD993AF343}"/>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5" name="Footer Placeholder 4">
            <a:extLst>
              <a:ext uri="{FF2B5EF4-FFF2-40B4-BE49-F238E27FC236}">
                <a16:creationId xmlns:a16="http://schemas.microsoft.com/office/drawing/2014/main" xmlns="" id="{ED1C8386-C96E-4F0C-819B-ACF7AAA540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ECAF6280-929E-4827-911D-4DDF227A7F3F}"/>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957038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AAEF32-EBBC-427E-9CED-A5A91CBEBDA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8BB58205-04C6-4D76-A136-1FFF6EDC18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0B8E542-6807-4232-B104-91141533D4BC}"/>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5" name="Footer Placeholder 4">
            <a:extLst>
              <a:ext uri="{FF2B5EF4-FFF2-40B4-BE49-F238E27FC236}">
                <a16:creationId xmlns:a16="http://schemas.microsoft.com/office/drawing/2014/main" xmlns="" id="{923A6860-7ACA-46F0-A1A2-2C9AE2D3D3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05FE6E3-3BE2-45E5-A716-FD53086AD220}"/>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287562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B80D20F-A633-4155-823D-35F3DD5EB4B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6306EFD2-BA49-461E-BDBB-AC9140A495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B10125A-FB81-462E-B3C4-4BA68CE79BFC}"/>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5" name="Footer Placeholder 4">
            <a:extLst>
              <a:ext uri="{FF2B5EF4-FFF2-40B4-BE49-F238E27FC236}">
                <a16:creationId xmlns:a16="http://schemas.microsoft.com/office/drawing/2014/main" xmlns="" id="{67C993AB-635B-4B3D-8723-6849A4921F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A102D84-4C75-4A9A-887D-5DF2581683B4}"/>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3610661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5C283E-1F43-485E-BC94-A4DC377B73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D92FD7B6-49AB-4997-9C7E-476F8AF7AD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8A94861E-1319-4547-8B5D-8EDC59205558}"/>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5" name="Footer Placeholder 4">
            <a:extLst>
              <a:ext uri="{FF2B5EF4-FFF2-40B4-BE49-F238E27FC236}">
                <a16:creationId xmlns:a16="http://schemas.microsoft.com/office/drawing/2014/main" xmlns="" id="{6C86AB1A-D963-4066-8B8B-C350EA862D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DEF207B-601A-49C6-BBD2-819982D8A005}"/>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24573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503E04-40B4-41B2-9939-26690278EA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7E69042-9C95-43A0-B2AC-66AC43C202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FD5CDC6-4FC4-4E20-B344-11F5E88650D4}"/>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5" name="Footer Placeholder 4">
            <a:extLst>
              <a:ext uri="{FF2B5EF4-FFF2-40B4-BE49-F238E27FC236}">
                <a16:creationId xmlns:a16="http://schemas.microsoft.com/office/drawing/2014/main" xmlns="" id="{FADB9E23-BBF0-4D56-B900-1135FC1A3B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2655CBF-BCE3-413F-B40B-094033FC7B06}"/>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3821982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5E1FC4-6954-4A22-9188-19D2F80CA6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9FE8381C-D9A7-48DF-9CEC-E70F005600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ACD7109-22F2-47E7-BE93-475D6D62DF5B}"/>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5" name="Footer Placeholder 4">
            <a:extLst>
              <a:ext uri="{FF2B5EF4-FFF2-40B4-BE49-F238E27FC236}">
                <a16:creationId xmlns:a16="http://schemas.microsoft.com/office/drawing/2014/main" xmlns="" id="{BA8C56A3-EE26-429D-9821-1D1603E764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0E7C5D5-D5E1-4626-8C49-8EE5403A6133}"/>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4215594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5DECF2-725E-4FF1-ADA9-6DC3DF2603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BCFAB15-B0A3-430D-8135-A4BF8D15FE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B975AFD4-F3AE-4C24-B9E4-6C5253E842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21F34C92-0A06-4688-B1CC-71E49FC4CA4C}"/>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6" name="Footer Placeholder 5">
            <a:extLst>
              <a:ext uri="{FF2B5EF4-FFF2-40B4-BE49-F238E27FC236}">
                <a16:creationId xmlns:a16="http://schemas.microsoft.com/office/drawing/2014/main" xmlns="" id="{151EA6EC-F41F-49AF-934F-F86040ABC7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BB14B19-1F23-46B6-AAEF-15965CA65C23}"/>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3436995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A7CF19-24DE-414A-89AD-4F88077A89B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C98B761-03BF-4498-8F2C-BC46587A0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6826BD9-9744-4CDC-8E1C-DF3BD7B841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D4BD9943-F5BF-4618-BAE0-387763B031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8584B68-9214-4544-ABAE-B28B08EE09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286BAF28-B286-40B2-98EB-4BE0C83E586F}"/>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8" name="Footer Placeholder 7">
            <a:extLst>
              <a:ext uri="{FF2B5EF4-FFF2-40B4-BE49-F238E27FC236}">
                <a16:creationId xmlns:a16="http://schemas.microsoft.com/office/drawing/2014/main" xmlns="" id="{C689164E-5E93-4148-A586-492F44856D7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911717D7-143C-4150-A16B-7F829D824944}"/>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1809286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76BE4F-A57B-4890-BACE-C6D5F9F8B06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15A57A1E-5545-4637-B7DA-ED41863B15A4}"/>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4" name="Footer Placeholder 3">
            <a:extLst>
              <a:ext uri="{FF2B5EF4-FFF2-40B4-BE49-F238E27FC236}">
                <a16:creationId xmlns:a16="http://schemas.microsoft.com/office/drawing/2014/main" xmlns="" id="{6CAFC648-7EA1-459A-BB5A-CFB3509CFF6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F310CA58-9C23-4CE3-8564-950C135BBA9C}"/>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2304233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87E3892-0220-4304-B440-4BD70FABC4C2}"/>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3" name="Footer Placeholder 2">
            <a:extLst>
              <a:ext uri="{FF2B5EF4-FFF2-40B4-BE49-F238E27FC236}">
                <a16:creationId xmlns:a16="http://schemas.microsoft.com/office/drawing/2014/main" xmlns="" id="{EAC3563D-273B-4219-B59B-010977EBED9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C0F781DA-7522-4718-B4EA-9325DA34FED7}"/>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3208351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E3D8C0-445C-4F0B-AE6B-4373DBAA98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BEFD7FB7-16AC-47E6-8B02-A3D90C58AC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208CE20D-4C47-4991-846C-4A92DAD4E9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1CF346A-7F0B-4E89-A6E6-00DDFBE4B4A3}"/>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6" name="Footer Placeholder 5">
            <a:extLst>
              <a:ext uri="{FF2B5EF4-FFF2-40B4-BE49-F238E27FC236}">
                <a16:creationId xmlns:a16="http://schemas.microsoft.com/office/drawing/2014/main" xmlns="" id="{B3CA16E9-B834-48FC-8658-2726D24A38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8A3E8981-E22F-4DD4-B84B-1A995E8C3B09}"/>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102941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406A55-0A36-47DF-858E-344E3F1B07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0DABB59-D092-43BE-8063-0E78DDBC36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C1D7643-0DE4-4F4D-85D9-F6409E2C5516}"/>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5" name="Footer Placeholder 4">
            <a:extLst>
              <a:ext uri="{FF2B5EF4-FFF2-40B4-BE49-F238E27FC236}">
                <a16:creationId xmlns:a16="http://schemas.microsoft.com/office/drawing/2014/main" xmlns="" id="{D29D0B0B-8AD9-48A1-A4D5-537A506A0E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3D9393E8-647F-4E35-BD35-727AC866B0E7}"/>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3178628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26A541-0C65-4777-A9E0-DB3424ED33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D6E85C41-2873-4619-A691-951B222ABC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4DD8207E-0EBF-41A0-9D30-0820A2094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F662126-0BD8-4F93-8CA6-ADD51B43A837}"/>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6" name="Footer Placeholder 5">
            <a:extLst>
              <a:ext uri="{FF2B5EF4-FFF2-40B4-BE49-F238E27FC236}">
                <a16:creationId xmlns:a16="http://schemas.microsoft.com/office/drawing/2014/main" xmlns="" id="{DB123F8D-8F55-44DF-B670-56A5FBC920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284141C3-276A-4AFA-8DDC-0573B00B5430}"/>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2480393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9B9C8A-BF56-491B-9443-B8C5FA8937E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94DB95D3-3D41-4B79-AC82-4EF91655AD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32FB28E-88F6-4B2B-888C-882C4CD929FA}"/>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5" name="Footer Placeholder 4">
            <a:extLst>
              <a:ext uri="{FF2B5EF4-FFF2-40B4-BE49-F238E27FC236}">
                <a16:creationId xmlns:a16="http://schemas.microsoft.com/office/drawing/2014/main" xmlns="" id="{D05204C9-73A2-477D-AC50-DB00263FA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F3F99296-E1F8-483D-9550-FC21BC334C9B}"/>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4040428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5BA8CEB-9077-42C7-A9E8-2F3F5F4CF5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9D000F1-BA29-4CF3-8105-CC8F7679F1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563308E-E4BB-4C1E-A2B8-35EED2D8BC3C}"/>
              </a:ext>
            </a:extLst>
          </p:cNvPr>
          <p:cNvSpPr>
            <a:spLocks noGrp="1"/>
          </p:cNvSpPr>
          <p:nvPr>
            <p:ph type="dt" sz="half" idx="10"/>
          </p:nvPr>
        </p:nvSpPr>
        <p:spPr/>
        <p:txBody>
          <a:bodyPr/>
          <a:lstStyle/>
          <a:p>
            <a:fld id="{9774D4CF-70A7-4FF1-A724-331276840075}" type="datetimeFigureOut">
              <a:rPr lang="en-GB" smtClean="0"/>
              <a:pPr/>
              <a:t>15/03/2021</a:t>
            </a:fld>
            <a:endParaRPr lang="en-GB"/>
          </a:p>
        </p:txBody>
      </p:sp>
      <p:sp>
        <p:nvSpPr>
          <p:cNvPr id="5" name="Footer Placeholder 4">
            <a:extLst>
              <a:ext uri="{FF2B5EF4-FFF2-40B4-BE49-F238E27FC236}">
                <a16:creationId xmlns:a16="http://schemas.microsoft.com/office/drawing/2014/main" xmlns="" id="{52D21C3D-E97C-4092-9F3C-2A9196E9BD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2B8983A-C2F7-4D0F-9F65-FFC6E862355A}"/>
              </a:ext>
            </a:extLst>
          </p:cNvPr>
          <p:cNvSpPr>
            <a:spLocks noGrp="1"/>
          </p:cNvSpPr>
          <p:nvPr>
            <p:ph type="sldNum" sz="quarter" idx="12"/>
          </p:nvPr>
        </p:nvSpPr>
        <p:spPr/>
        <p:txBody>
          <a:body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3240450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46E18F-939D-4AFE-B11C-0713A3F737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E51F552-D804-4342-9505-CA1205FAB0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8149FBF-1192-4D58-8FCC-F93267AE7799}"/>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5" name="Footer Placeholder 4">
            <a:extLst>
              <a:ext uri="{FF2B5EF4-FFF2-40B4-BE49-F238E27FC236}">
                <a16:creationId xmlns:a16="http://schemas.microsoft.com/office/drawing/2014/main" xmlns="" id="{9FF37423-0747-49EA-B52B-A934C60949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E3CD6D38-6F37-44F9-A3AF-FD082CB360B6}"/>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4237898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B47127-6DB3-45B2-95C6-084A5ED1E8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16FDA4E-2B9C-493D-AB8A-038A580E35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93E45396-BA32-4C4B-A10F-658696936A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9E76BED8-8C4E-4187-AF8B-942FC72AED83}"/>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6" name="Footer Placeholder 5">
            <a:extLst>
              <a:ext uri="{FF2B5EF4-FFF2-40B4-BE49-F238E27FC236}">
                <a16:creationId xmlns:a16="http://schemas.microsoft.com/office/drawing/2014/main" xmlns="" id="{ED71F17C-255A-4064-8BAD-71CCFB760D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DA988C7-9C2C-43B2-82F3-1FF7556EA2E5}"/>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1739785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5E8A70-E6D6-4542-B1BB-F3122BD9D36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E42E751A-7F93-462F-BFE1-23F4775D88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FDE815A-EA47-4DBC-867E-87481CD061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1BD62A84-52F0-4A91-916B-7A92AAF3A7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1FB69E6-3B2C-4102-A50A-74E302235E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2A4CD12B-3E35-4062-85B2-E44AD2E5CB12}"/>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8" name="Footer Placeholder 7">
            <a:extLst>
              <a:ext uri="{FF2B5EF4-FFF2-40B4-BE49-F238E27FC236}">
                <a16:creationId xmlns:a16="http://schemas.microsoft.com/office/drawing/2014/main" xmlns="" id="{B10AA118-AF4A-4AA1-90BD-62060DD454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A11BE60C-667E-472B-A94D-B26B222D905D}"/>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481789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4BFA52-661E-4587-A0A9-5A760C84A1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1C087D4C-4C8B-46A9-975C-C3FC92E131B3}"/>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4" name="Footer Placeholder 3">
            <a:extLst>
              <a:ext uri="{FF2B5EF4-FFF2-40B4-BE49-F238E27FC236}">
                <a16:creationId xmlns:a16="http://schemas.microsoft.com/office/drawing/2014/main" xmlns="" id="{1DC32B52-8309-48DF-8BD6-0255C7A3F60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30985EC2-E93F-4644-B349-54C3229C2195}"/>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160363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E6C8979-658D-4D8B-91D0-36FF63F6C44E}"/>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3" name="Footer Placeholder 2">
            <a:extLst>
              <a:ext uri="{FF2B5EF4-FFF2-40B4-BE49-F238E27FC236}">
                <a16:creationId xmlns:a16="http://schemas.microsoft.com/office/drawing/2014/main" xmlns="" id="{9E40B1C5-ADD6-471C-86E9-9FF8E582C0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19DDF9A2-5C95-4E30-A852-47B4673A4B63}"/>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414698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E081B7-B4B2-44F4-B99D-49AE221E80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2289C15-14B6-4257-BBBD-03A3BBAEBD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8DB62850-0544-4189-904B-D2B747639F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346A049-537D-43BC-9219-9BA32E74E359}"/>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6" name="Footer Placeholder 5">
            <a:extLst>
              <a:ext uri="{FF2B5EF4-FFF2-40B4-BE49-F238E27FC236}">
                <a16:creationId xmlns:a16="http://schemas.microsoft.com/office/drawing/2014/main" xmlns="" id="{E6C75F12-AE6F-42D1-9D85-F0E35306DD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CD043DF-04F3-4796-BF83-AF253C930508}"/>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4059841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429CB5-A8DB-4DCD-8BA1-716C3DA50C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B79E789F-1B8E-4E4B-A114-5C1FFFA8C2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7C800464-C93C-4AC3-A231-FC8DC6824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EAE2A04-62F1-4213-A0FD-B26D5B287F66}"/>
              </a:ext>
            </a:extLst>
          </p:cNvPr>
          <p:cNvSpPr>
            <a:spLocks noGrp="1"/>
          </p:cNvSpPr>
          <p:nvPr>
            <p:ph type="dt" sz="half" idx="10"/>
          </p:nvPr>
        </p:nvSpPr>
        <p:spPr/>
        <p:txBody>
          <a:bodyPr/>
          <a:lstStyle/>
          <a:p>
            <a:fld id="{48C61C7B-307F-4D8B-8BB0-492F0EB3B423}" type="datetimeFigureOut">
              <a:rPr lang="en-GB" smtClean="0"/>
              <a:pPr/>
              <a:t>15/03/2021</a:t>
            </a:fld>
            <a:endParaRPr lang="en-GB"/>
          </a:p>
        </p:txBody>
      </p:sp>
      <p:sp>
        <p:nvSpPr>
          <p:cNvPr id="6" name="Footer Placeholder 5">
            <a:extLst>
              <a:ext uri="{FF2B5EF4-FFF2-40B4-BE49-F238E27FC236}">
                <a16:creationId xmlns:a16="http://schemas.microsoft.com/office/drawing/2014/main" xmlns="" id="{8FD0B7D4-A8B1-49D3-A16E-9DFFAFA824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FFA71C0D-0354-4172-A91A-3005791B79F2}"/>
              </a:ext>
            </a:extLst>
          </p:cNvPr>
          <p:cNvSpPr>
            <a:spLocks noGrp="1"/>
          </p:cNvSpPr>
          <p:nvPr>
            <p:ph type="sldNum" sz="quarter" idx="12"/>
          </p:nvPr>
        </p:nvSpPr>
        <p:spPr/>
        <p:txBody>
          <a:body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275734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72E5D1C-E7A7-4622-B191-7B34A84219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E56001D-4596-4503-859B-81DBA805E8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09CD230-0DB3-45F1-BB20-7916173DED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C61C7B-307F-4D8B-8BB0-492F0EB3B423}" type="datetimeFigureOut">
              <a:rPr lang="en-GB" smtClean="0"/>
              <a:pPr/>
              <a:t>15/03/2021</a:t>
            </a:fld>
            <a:endParaRPr lang="en-GB"/>
          </a:p>
        </p:txBody>
      </p:sp>
      <p:sp>
        <p:nvSpPr>
          <p:cNvPr id="5" name="Footer Placeholder 4">
            <a:extLst>
              <a:ext uri="{FF2B5EF4-FFF2-40B4-BE49-F238E27FC236}">
                <a16:creationId xmlns:a16="http://schemas.microsoft.com/office/drawing/2014/main" xmlns="" id="{380F1FA6-C3F4-471D-A508-D92FE20B9E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61021B8C-2454-40DE-840E-1376F3FD8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A4CF01-61A9-41FC-AC10-9A5D0498C741}" type="slidenum">
              <a:rPr lang="en-GB" smtClean="0"/>
              <a:pPr/>
              <a:t>‹#›</a:t>
            </a:fld>
            <a:endParaRPr lang="en-GB"/>
          </a:p>
        </p:txBody>
      </p:sp>
    </p:spTree>
    <p:extLst>
      <p:ext uri="{BB962C8B-B14F-4D97-AF65-F5344CB8AC3E}">
        <p14:creationId xmlns:p14="http://schemas.microsoft.com/office/powerpoint/2010/main" xmlns="" val="3631308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61EE484-C311-485F-BF8A-97C520DF4C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1EC884CE-656D-4D17-98AF-A45536068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0BD6AF1-8656-46C2-B7A4-9D8025FF59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74D4CF-70A7-4FF1-A724-331276840075}" type="datetimeFigureOut">
              <a:rPr lang="en-GB" smtClean="0"/>
              <a:pPr/>
              <a:t>15/03/2021</a:t>
            </a:fld>
            <a:endParaRPr lang="en-GB"/>
          </a:p>
        </p:txBody>
      </p:sp>
      <p:sp>
        <p:nvSpPr>
          <p:cNvPr id="5" name="Footer Placeholder 4">
            <a:extLst>
              <a:ext uri="{FF2B5EF4-FFF2-40B4-BE49-F238E27FC236}">
                <a16:creationId xmlns:a16="http://schemas.microsoft.com/office/drawing/2014/main" xmlns="" id="{5DD07B6D-2DEC-4A07-BCA9-D4B9527CCC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02F69A23-435E-41EB-A5FB-27860E7DC4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29E85-D7E5-466F-98DB-E21365C6CDC0}" type="slidenum">
              <a:rPr lang="en-GB" smtClean="0"/>
              <a:pPr/>
              <a:t>‹#›</a:t>
            </a:fld>
            <a:endParaRPr lang="en-GB"/>
          </a:p>
        </p:txBody>
      </p:sp>
    </p:spTree>
    <p:extLst>
      <p:ext uri="{BB962C8B-B14F-4D97-AF65-F5344CB8AC3E}">
        <p14:creationId xmlns:p14="http://schemas.microsoft.com/office/powerpoint/2010/main" xmlns="" val="3530987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media/media1.mp4"/><Relationship Id="rId6" Type="http://schemas.openxmlformats.org/officeDocument/2006/relationships/image" Target="../media/image2.png"/><Relationship Id="rId5" Type="http://schemas.openxmlformats.org/officeDocument/2006/relationships/image" Target="../media/image20.png"/><Relationship Id="rId4" Type="http://schemas.microsoft.com/office/2007/relationships/media" Target="../media/media1.mp4"/></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859FE54A-005A-4EFA-A527-CD042EB1516C}"/>
              </a:ext>
            </a:extLst>
          </p:cNvPr>
          <p:cNvPicPr>
            <a:picLocks noChangeAspect="1"/>
          </p:cNvPicPr>
          <p:nvPr/>
        </p:nvPicPr>
        <p:blipFill rotWithShape="1">
          <a:blip r:embed="rId3" cstate="print"/>
          <a:srcRect l="2555" r="14682" b="26079"/>
          <a:stretch/>
        </p:blipFill>
        <p:spPr>
          <a:xfrm>
            <a:off x="121182" y="98099"/>
            <a:ext cx="11952630" cy="6661802"/>
          </a:xfrm>
          <a:prstGeom prst="rect">
            <a:avLst/>
          </a:prstGeom>
        </p:spPr>
      </p:pic>
      <p:sp>
        <p:nvSpPr>
          <p:cNvPr id="2" name="Rectangle 9">
            <a:extLst>
              <a:ext uri="{FF2B5EF4-FFF2-40B4-BE49-F238E27FC236}">
                <a16:creationId xmlns:a16="http://schemas.microsoft.com/office/drawing/2014/main" xmlns="" id="{9AA595C3-6AFB-450F-BF84-0B0F01134017}"/>
              </a:ext>
            </a:extLst>
          </p:cNvPr>
          <p:cNvSpPr>
            <a:spLocks noMove="1" noResize="1"/>
          </p:cNvSpPr>
          <p:nvPr/>
        </p:nvSpPr>
        <p:spPr>
          <a:xfrm>
            <a:off x="1527" y="0"/>
            <a:ext cx="12188952" cy="6858000"/>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5" name="Subtitle 2">
            <a:extLst>
              <a:ext uri="{FF2B5EF4-FFF2-40B4-BE49-F238E27FC236}">
                <a16:creationId xmlns:a16="http://schemas.microsoft.com/office/drawing/2014/main" xmlns="" id="{2E76D956-237F-45A9-88E2-A052C53BD733}"/>
              </a:ext>
            </a:extLst>
          </p:cNvPr>
          <p:cNvSpPr txBox="1">
            <a:spLocks noGrp="1"/>
          </p:cNvSpPr>
          <p:nvPr>
            <p:ph type="subTitle" idx="1"/>
          </p:nvPr>
        </p:nvSpPr>
        <p:spPr>
          <a:xfrm>
            <a:off x="2478863" y="2041811"/>
            <a:ext cx="6802441" cy="438747"/>
          </a:xfrm>
        </p:spPr>
        <p:txBody>
          <a:bodyPr/>
          <a:lstStyle/>
          <a:p>
            <a:pPr lvl="0"/>
            <a:r>
              <a:rPr lang="en-CA" b="1" dirty="0">
                <a:solidFill>
                  <a:schemeClr val="bg1"/>
                </a:solidFill>
                <a:latin typeface="HGPGothicE" panose="020B0900000000000000" pitchFamily="34" charset="-128"/>
                <a:ea typeface="HGPGothicE" panose="020B0900000000000000" pitchFamily="34" charset="-128"/>
              </a:rPr>
              <a:t>Amy Green</a:t>
            </a:r>
            <a:r>
              <a:rPr lang="en-CA" dirty="0">
                <a:solidFill>
                  <a:schemeClr val="bg1"/>
                </a:solidFill>
                <a:latin typeface="HGPGothicE" panose="020B0900000000000000" pitchFamily="34" charset="-128"/>
                <a:ea typeface="HGPGothicE" panose="020B0900000000000000" pitchFamily="34" charset="-128"/>
              </a:rPr>
              <a:t>, Hannele Honkanen &amp; Colin Adams </a:t>
            </a:r>
            <a:endParaRPr lang="en-CA" b="1" u="sng" dirty="0">
              <a:solidFill>
                <a:schemeClr val="bg1"/>
              </a:solidFill>
              <a:latin typeface="HGPGothicE" panose="020B0900000000000000" pitchFamily="34" charset="-128"/>
              <a:ea typeface="HGPGothicE" panose="020B0900000000000000" pitchFamily="34" charset="-128"/>
            </a:endParaRPr>
          </a:p>
        </p:txBody>
      </p:sp>
      <p:grpSp>
        <p:nvGrpSpPr>
          <p:cNvPr id="13" name="Group 12">
            <a:extLst>
              <a:ext uri="{FF2B5EF4-FFF2-40B4-BE49-F238E27FC236}">
                <a16:creationId xmlns:a16="http://schemas.microsoft.com/office/drawing/2014/main" xmlns="" id="{8633D0A0-4E5A-405A-81A9-B3EAFACB9F16}"/>
              </a:ext>
            </a:extLst>
          </p:cNvPr>
          <p:cNvGrpSpPr/>
          <p:nvPr/>
        </p:nvGrpSpPr>
        <p:grpSpPr>
          <a:xfrm>
            <a:off x="206033" y="189386"/>
            <a:ext cx="11482229" cy="6479228"/>
            <a:chOff x="206033" y="189386"/>
            <a:chExt cx="11482229" cy="6479228"/>
          </a:xfrm>
        </p:grpSpPr>
        <p:grpSp>
          <p:nvGrpSpPr>
            <p:cNvPr id="12" name="Group 11">
              <a:extLst>
                <a:ext uri="{FF2B5EF4-FFF2-40B4-BE49-F238E27FC236}">
                  <a16:creationId xmlns:a16="http://schemas.microsoft.com/office/drawing/2014/main" xmlns="" id="{99FFAC96-7697-4FC7-92FE-D24521FAE763}"/>
                </a:ext>
              </a:extLst>
            </p:cNvPr>
            <p:cNvGrpSpPr/>
            <p:nvPr/>
          </p:nvGrpSpPr>
          <p:grpSpPr>
            <a:xfrm>
              <a:off x="206033" y="189386"/>
              <a:ext cx="11482229" cy="6466597"/>
              <a:chOff x="206033" y="189386"/>
              <a:chExt cx="11482229" cy="6466597"/>
            </a:xfrm>
          </p:grpSpPr>
          <p:sp>
            <p:nvSpPr>
              <p:cNvPr id="4" name="TextBox 5">
                <a:extLst>
                  <a:ext uri="{FF2B5EF4-FFF2-40B4-BE49-F238E27FC236}">
                    <a16:creationId xmlns:a16="http://schemas.microsoft.com/office/drawing/2014/main" xmlns="" id="{72E4BF92-59CE-413A-959B-F2CC2DE9D399}"/>
                  </a:ext>
                </a:extLst>
              </p:cNvPr>
              <p:cNvSpPr txBox="1"/>
              <p:nvPr/>
            </p:nvSpPr>
            <p:spPr>
              <a:xfrm>
                <a:off x="520666" y="189386"/>
                <a:ext cx="11167596" cy="1754326"/>
              </a:xfrm>
              <a:prstGeom prst="rect">
                <a:avLst/>
              </a:prstGeom>
              <a:solidFill>
                <a:srgbClr val="FFFFFF"/>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i="0" u="none" strike="noStrike" kern="1200" cap="none" spc="0" baseline="0" dirty="0">
                    <a:solidFill>
                      <a:srgbClr val="000000"/>
                    </a:solidFill>
                    <a:uFillTx/>
                    <a:latin typeface="HGPGothicE" panose="020B0900000000000000" pitchFamily="34" charset="-128"/>
                    <a:ea typeface="HGPGothicE" panose="020B0900000000000000" pitchFamily="34" charset="-128"/>
                  </a:rPr>
                  <a:t>Assessing the impact of river barriers on successful seaward migration of Atlantic salmon, </a:t>
                </a:r>
                <a:r>
                  <a:rPr lang="en-GB" sz="3600" i="1" u="none" strike="noStrike" kern="1200" cap="none" spc="0" baseline="0" dirty="0">
                    <a:solidFill>
                      <a:srgbClr val="000000"/>
                    </a:solidFill>
                    <a:uFillTx/>
                    <a:latin typeface="HGPGothicE" panose="020B0900000000000000" pitchFamily="34" charset="-128"/>
                    <a:ea typeface="HGPGothicE" panose="020B0900000000000000" pitchFamily="34" charset="-128"/>
                  </a:rPr>
                  <a:t>S</a:t>
                </a:r>
                <a:r>
                  <a:rPr lang="en-GB" sz="3600" i="1" dirty="0">
                    <a:solidFill>
                      <a:srgbClr val="000000"/>
                    </a:solidFill>
                    <a:latin typeface="HGPGothicE" panose="020B0900000000000000" pitchFamily="34" charset="-128"/>
                    <a:ea typeface="HGPGothicE" panose="020B0900000000000000" pitchFamily="34" charset="-128"/>
                  </a:rPr>
                  <a:t>almo </a:t>
                </a:r>
                <a:r>
                  <a:rPr lang="en-GB" sz="3600" i="1" u="none" strike="noStrike" kern="1200" cap="none" spc="0" baseline="0" dirty="0">
                    <a:solidFill>
                      <a:srgbClr val="000000"/>
                    </a:solidFill>
                    <a:uFillTx/>
                    <a:latin typeface="HGPGothicE" panose="020B0900000000000000" pitchFamily="34" charset="-128"/>
                    <a:ea typeface="HGPGothicE" panose="020B0900000000000000" pitchFamily="34" charset="-128"/>
                  </a:rPr>
                  <a:t>salar </a:t>
                </a:r>
                <a:r>
                  <a:rPr lang="en-GB" sz="3600" i="0" u="none" strike="noStrike" kern="1200" cap="none" spc="0" baseline="0" dirty="0">
                    <a:solidFill>
                      <a:srgbClr val="000000"/>
                    </a:solidFill>
                    <a:uFillTx/>
                    <a:latin typeface="HGPGothicE" panose="020B0900000000000000" pitchFamily="34" charset="-128"/>
                    <a:ea typeface="HGPGothicE" panose="020B0900000000000000" pitchFamily="34" charset="-128"/>
                  </a:rPr>
                  <a:t>along the River Derwent, Cumbria.</a:t>
                </a:r>
              </a:p>
            </p:txBody>
          </p:sp>
          <p:pic>
            <p:nvPicPr>
              <p:cNvPr id="6" name="Picture 6">
                <a:extLst>
                  <a:ext uri="{FF2B5EF4-FFF2-40B4-BE49-F238E27FC236}">
                    <a16:creationId xmlns:a16="http://schemas.microsoft.com/office/drawing/2014/main" xmlns="" id="{80086781-E3FC-44D6-B9BA-5C562B402ACE}"/>
                  </a:ext>
                </a:extLst>
              </p:cNvPr>
              <p:cNvPicPr>
                <a:picLocks noChangeAspect="1"/>
              </p:cNvPicPr>
              <p:nvPr/>
            </p:nvPicPr>
            <p:blipFill>
              <a:blip r:embed="rId4" cstate="print"/>
              <a:stretch>
                <a:fillRect/>
              </a:stretch>
            </p:blipFill>
            <p:spPr>
              <a:xfrm>
                <a:off x="206033" y="6061598"/>
                <a:ext cx="1463101" cy="594385"/>
              </a:xfrm>
              <a:prstGeom prst="rect">
                <a:avLst/>
              </a:prstGeom>
              <a:noFill/>
              <a:ln cap="flat">
                <a:noFill/>
              </a:ln>
            </p:spPr>
          </p:pic>
        </p:grpSp>
        <p:pic>
          <p:nvPicPr>
            <p:cNvPr id="7" name="Picture 8">
              <a:extLst>
                <a:ext uri="{FF2B5EF4-FFF2-40B4-BE49-F238E27FC236}">
                  <a16:creationId xmlns:a16="http://schemas.microsoft.com/office/drawing/2014/main" xmlns="" id="{2CB21456-24B7-4572-8051-38845C97391B}"/>
                </a:ext>
              </a:extLst>
            </p:cNvPr>
            <p:cNvPicPr>
              <a:picLocks noChangeAspect="1"/>
            </p:cNvPicPr>
            <p:nvPr/>
          </p:nvPicPr>
          <p:blipFill>
            <a:blip r:embed="rId5" cstate="print"/>
            <a:stretch>
              <a:fillRect/>
            </a:stretch>
          </p:blipFill>
          <p:spPr>
            <a:xfrm>
              <a:off x="1743783" y="6047037"/>
              <a:ext cx="660429" cy="594385"/>
            </a:xfrm>
            <a:prstGeom prst="rect">
              <a:avLst/>
            </a:prstGeom>
            <a:noFill/>
            <a:ln cap="flat">
              <a:noFill/>
            </a:ln>
          </p:spPr>
        </p:pic>
        <p:pic>
          <p:nvPicPr>
            <p:cNvPr id="8" name="Picture 10">
              <a:extLst>
                <a:ext uri="{FF2B5EF4-FFF2-40B4-BE49-F238E27FC236}">
                  <a16:creationId xmlns:a16="http://schemas.microsoft.com/office/drawing/2014/main" xmlns="" id="{4CDCB587-69BA-4BC7-AC5A-E911D3A3A4C4}"/>
                </a:ext>
              </a:extLst>
            </p:cNvPr>
            <p:cNvPicPr>
              <a:picLocks noChangeAspect="1"/>
            </p:cNvPicPr>
            <p:nvPr/>
          </p:nvPicPr>
          <p:blipFill>
            <a:blip r:embed="rId6" cstate="print"/>
            <a:srcRect l="25000" r="25378"/>
            <a:stretch>
              <a:fillRect/>
            </a:stretch>
          </p:blipFill>
          <p:spPr>
            <a:xfrm>
              <a:off x="5275339" y="6029222"/>
              <a:ext cx="609509" cy="614161"/>
            </a:xfrm>
            <a:prstGeom prst="rect">
              <a:avLst/>
            </a:prstGeom>
            <a:noFill/>
            <a:ln cap="flat">
              <a:noFill/>
            </a:ln>
          </p:spPr>
        </p:pic>
        <p:pic>
          <p:nvPicPr>
            <p:cNvPr id="9" name="Picture 11">
              <a:extLst>
                <a:ext uri="{FF2B5EF4-FFF2-40B4-BE49-F238E27FC236}">
                  <a16:creationId xmlns:a16="http://schemas.microsoft.com/office/drawing/2014/main" xmlns="" id="{3C74F674-E32B-4C81-909C-25C6D5C56C7C}"/>
                </a:ext>
              </a:extLst>
            </p:cNvPr>
            <p:cNvPicPr>
              <a:picLocks noChangeAspect="1"/>
            </p:cNvPicPr>
            <p:nvPr/>
          </p:nvPicPr>
          <p:blipFill>
            <a:blip r:embed="rId7" cstate="print"/>
            <a:stretch>
              <a:fillRect/>
            </a:stretch>
          </p:blipFill>
          <p:spPr>
            <a:xfrm>
              <a:off x="4137089" y="6061598"/>
              <a:ext cx="1063590" cy="595611"/>
            </a:xfrm>
            <a:prstGeom prst="rect">
              <a:avLst/>
            </a:prstGeom>
            <a:noFill/>
            <a:ln cap="flat">
              <a:noFill/>
            </a:ln>
          </p:spPr>
        </p:pic>
        <p:pic>
          <p:nvPicPr>
            <p:cNvPr id="10" name="Picture 12">
              <a:extLst>
                <a:ext uri="{FF2B5EF4-FFF2-40B4-BE49-F238E27FC236}">
                  <a16:creationId xmlns:a16="http://schemas.microsoft.com/office/drawing/2014/main" xmlns="" id="{411A9B88-D54E-4286-B119-C1F9993563A8}"/>
                </a:ext>
              </a:extLst>
            </p:cNvPr>
            <p:cNvPicPr>
              <a:picLocks noChangeAspect="1"/>
            </p:cNvPicPr>
            <p:nvPr/>
          </p:nvPicPr>
          <p:blipFill>
            <a:blip r:embed="rId8" cstate="print"/>
            <a:stretch>
              <a:fillRect/>
            </a:stretch>
          </p:blipFill>
          <p:spPr>
            <a:xfrm>
              <a:off x="6004503" y="6061598"/>
              <a:ext cx="1351693" cy="607016"/>
            </a:xfrm>
            <a:prstGeom prst="rect">
              <a:avLst/>
            </a:prstGeom>
            <a:noFill/>
            <a:ln cap="flat">
              <a:noFill/>
            </a:ln>
          </p:spPr>
        </p:pic>
        <p:pic>
          <p:nvPicPr>
            <p:cNvPr id="11" name="Picture 10">
              <a:extLst>
                <a:ext uri="{FF2B5EF4-FFF2-40B4-BE49-F238E27FC236}">
                  <a16:creationId xmlns:a16="http://schemas.microsoft.com/office/drawing/2014/main" xmlns="" id="{2DD4C7C6-BD31-4A17-B1CD-4EDC12BCD2C5}"/>
                </a:ext>
              </a:extLst>
            </p:cNvPr>
            <p:cNvPicPr>
              <a:picLocks noChangeAspect="1"/>
            </p:cNvPicPr>
            <p:nvPr/>
          </p:nvPicPr>
          <p:blipFill rotWithShape="1">
            <a:blip r:embed="rId9" cstate="print"/>
            <a:srcRect l="38716" t="5355" r="38042" b="79582"/>
            <a:stretch/>
          </p:blipFill>
          <p:spPr>
            <a:xfrm>
              <a:off x="2501365" y="6045077"/>
              <a:ext cx="1538571" cy="598306"/>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xmlns="" id="{7F7D7B8D-EF99-4CA1-AB1E-4C0C047409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2917370"/>
            <a:ext cx="12191999" cy="3940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F15D2231-0677-4681-A324-FAE09254FC68}"/>
              </a:ext>
            </a:extLst>
          </p:cNvPr>
          <p:cNvSpPr txBox="1"/>
          <p:nvPr/>
        </p:nvSpPr>
        <p:spPr>
          <a:xfrm>
            <a:off x="650449" y="4559523"/>
            <a:ext cx="10901471" cy="1236440"/>
          </a:xfrm>
          <a:prstGeom prst="rect">
            <a:avLst/>
          </a:prstGeom>
          <a:noFill/>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6000" b="0" i="0" u="none" strike="noStrike" kern="1200" cap="none" spc="0" normalizeH="0" baseline="0" noProof="0">
                <a:ln>
                  <a:noFill/>
                </a:ln>
                <a:solidFill>
                  <a:prstClr val="white"/>
                </a:solidFill>
                <a:effectLst/>
                <a:uLnTx/>
                <a:uFillTx/>
                <a:latin typeface="Calibri Light" panose="020F0302020204030204"/>
                <a:ea typeface="+mn-ea"/>
                <a:cs typeface="+mn-cs"/>
              </a:rPr>
              <a:t>Results</a:t>
            </a:r>
          </a:p>
        </p:txBody>
      </p:sp>
      <p:pic>
        <p:nvPicPr>
          <p:cNvPr id="7" name="Picture 6">
            <a:extLst>
              <a:ext uri="{FF2B5EF4-FFF2-40B4-BE49-F238E27FC236}">
                <a16:creationId xmlns:a16="http://schemas.microsoft.com/office/drawing/2014/main" xmlns="" id="{25A0D033-14D3-4C92-BAFC-EFD14B819FAA}"/>
              </a:ext>
            </a:extLst>
          </p:cNvPr>
          <p:cNvPicPr>
            <a:picLocks noChangeAspect="1"/>
          </p:cNvPicPr>
          <p:nvPr/>
        </p:nvPicPr>
        <p:blipFill rotWithShape="1">
          <a:blip r:embed="rId2" cstate="print"/>
          <a:srcRect t="10264"/>
          <a:stretch/>
        </p:blipFill>
        <p:spPr>
          <a:xfrm>
            <a:off x="20" y="1"/>
            <a:ext cx="12191979" cy="4239482"/>
          </a:xfrm>
          <a:prstGeom prst="rect">
            <a:avLst/>
          </a:prstGeom>
        </p:spPr>
      </p:pic>
      <p:pic>
        <p:nvPicPr>
          <p:cNvPr id="5" name="Picture 6">
            <a:extLst>
              <a:ext uri="{FF2B5EF4-FFF2-40B4-BE49-F238E27FC236}">
                <a16:creationId xmlns:a16="http://schemas.microsoft.com/office/drawing/2014/main" xmlns="" id="{97C33ACF-B9ED-4527-A7D7-EF6E44B83E19}"/>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Tree>
    <p:extLst>
      <p:ext uri="{BB962C8B-B14F-4D97-AF65-F5344CB8AC3E}">
        <p14:creationId xmlns:p14="http://schemas.microsoft.com/office/powerpoint/2010/main" xmlns="" val="4155296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15BD17F2-4EEA-445C-B3B0-499D8556FE12}"/>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5" name="TextBox 4">
            <a:extLst>
              <a:ext uri="{FF2B5EF4-FFF2-40B4-BE49-F238E27FC236}">
                <a16:creationId xmlns:a16="http://schemas.microsoft.com/office/drawing/2014/main" xmlns="" id="{6FD1EF1A-8410-439A-A8E3-DEE5E6E35F87}"/>
              </a:ext>
            </a:extLst>
          </p:cNvPr>
          <p:cNvSpPr txBox="1"/>
          <p:nvPr/>
        </p:nvSpPr>
        <p:spPr>
          <a:xfrm>
            <a:off x="-1" y="-7955"/>
            <a:ext cx="7936637" cy="369332"/>
          </a:xfrm>
          <a:prstGeom prst="rect">
            <a:avLst/>
          </a:prstGeom>
          <a:noFill/>
        </p:spPr>
        <p:txBody>
          <a:bodyPr wrap="square" rtlCol="0">
            <a:spAutoFit/>
          </a:bodyPr>
          <a:lstStyle/>
          <a:p>
            <a:r>
              <a:rPr lang="en-US" u="sng" dirty="0">
                <a:latin typeface="HGPGothicE" panose="020B0400000000000000" pitchFamily="34" charset="-128"/>
                <a:ea typeface="HGPGothicE" panose="020B0400000000000000" pitchFamily="34" charset="-128"/>
              </a:rPr>
              <a:t>1) What are the habitat specific costs of migration?</a:t>
            </a:r>
          </a:p>
        </p:txBody>
      </p:sp>
      <p:pic>
        <p:nvPicPr>
          <p:cNvPr id="9" name="Picture 8" descr="A close up of a map&#10;&#10;Description automatically generated">
            <a:extLst>
              <a:ext uri="{FF2B5EF4-FFF2-40B4-BE49-F238E27FC236}">
                <a16:creationId xmlns:a16="http://schemas.microsoft.com/office/drawing/2014/main" xmlns="" id="{3B116CF4-AD9A-4587-A585-3DBEC83729B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394635" y="1405816"/>
            <a:ext cx="7402729" cy="5107738"/>
          </a:xfrm>
          <a:prstGeom prst="rect">
            <a:avLst/>
          </a:prstGeom>
          <a:ln w="3175">
            <a:solidFill>
              <a:schemeClr val="tx1"/>
            </a:solidFill>
          </a:ln>
        </p:spPr>
      </p:pic>
      <p:sp>
        <p:nvSpPr>
          <p:cNvPr id="13" name="Oval 12">
            <a:extLst>
              <a:ext uri="{FF2B5EF4-FFF2-40B4-BE49-F238E27FC236}">
                <a16:creationId xmlns:a16="http://schemas.microsoft.com/office/drawing/2014/main" xmlns="" id="{8AF98016-24B8-41F5-A0AB-458AA46A1581}"/>
              </a:ext>
            </a:extLst>
          </p:cNvPr>
          <p:cNvSpPr/>
          <p:nvPr/>
        </p:nvSpPr>
        <p:spPr>
          <a:xfrm rot="1128858">
            <a:off x="7839639" y="4680053"/>
            <a:ext cx="1505281" cy="698368"/>
          </a:xfrm>
          <a:prstGeom prst="ellipse">
            <a:avLst/>
          </a:prstGeom>
          <a:solidFill>
            <a:srgbClr val="FF0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xmlns="" id="{248761C4-A9F4-42C0-9290-B4BFBB92FAB1}"/>
              </a:ext>
            </a:extLst>
          </p:cNvPr>
          <p:cNvSpPr/>
          <p:nvPr/>
        </p:nvSpPr>
        <p:spPr>
          <a:xfrm rot="3506702">
            <a:off x="7102672" y="4013617"/>
            <a:ext cx="1021532" cy="609535"/>
          </a:xfrm>
          <a:prstGeom prst="ellipse">
            <a:avLst/>
          </a:prstGeom>
          <a:solidFill>
            <a:srgbClr val="FF000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 name="Table 5">
            <a:extLst>
              <a:ext uri="{FF2B5EF4-FFF2-40B4-BE49-F238E27FC236}">
                <a16:creationId xmlns:a16="http://schemas.microsoft.com/office/drawing/2014/main" xmlns="" id="{025AC671-6DB8-4275-B284-987F31DC0AD6}"/>
              </a:ext>
            </a:extLst>
          </p:cNvPr>
          <p:cNvGraphicFramePr>
            <a:graphicFrameLocks noGrp="1"/>
          </p:cNvGraphicFramePr>
          <p:nvPr>
            <p:extLst>
              <p:ext uri="{D42A27DB-BD31-4B8C-83A1-F6EECF244321}">
                <p14:modId xmlns:p14="http://schemas.microsoft.com/office/powerpoint/2010/main" xmlns="" val="1947882590"/>
              </p:ext>
            </p:extLst>
          </p:nvPr>
        </p:nvGraphicFramePr>
        <p:xfrm>
          <a:off x="1750143" y="506219"/>
          <a:ext cx="8426246" cy="762000"/>
        </p:xfrm>
        <a:graphic>
          <a:graphicData uri="http://schemas.openxmlformats.org/drawingml/2006/table">
            <a:tbl>
              <a:tblPr>
                <a:tableStyleId>{0505E3EF-67EA-436B-97B2-0124C06EBD24}</a:tableStyleId>
              </a:tblPr>
              <a:tblGrid>
                <a:gridCol w="919227">
                  <a:extLst>
                    <a:ext uri="{9D8B030D-6E8A-4147-A177-3AD203B41FA5}">
                      <a16:colId xmlns:a16="http://schemas.microsoft.com/office/drawing/2014/main" xmlns="" val="1118289450"/>
                    </a:ext>
                  </a:extLst>
                </a:gridCol>
                <a:gridCol w="1340539">
                  <a:extLst>
                    <a:ext uri="{9D8B030D-6E8A-4147-A177-3AD203B41FA5}">
                      <a16:colId xmlns:a16="http://schemas.microsoft.com/office/drawing/2014/main" xmlns="" val="1005929567"/>
                    </a:ext>
                  </a:extLst>
                </a:gridCol>
                <a:gridCol w="919227">
                  <a:extLst>
                    <a:ext uri="{9D8B030D-6E8A-4147-A177-3AD203B41FA5}">
                      <a16:colId xmlns:a16="http://schemas.microsoft.com/office/drawing/2014/main" xmlns="" val="1301929222"/>
                    </a:ext>
                  </a:extLst>
                </a:gridCol>
                <a:gridCol w="919227">
                  <a:extLst>
                    <a:ext uri="{9D8B030D-6E8A-4147-A177-3AD203B41FA5}">
                      <a16:colId xmlns:a16="http://schemas.microsoft.com/office/drawing/2014/main" xmlns="" val="1879462884"/>
                    </a:ext>
                  </a:extLst>
                </a:gridCol>
                <a:gridCol w="1646948">
                  <a:extLst>
                    <a:ext uri="{9D8B030D-6E8A-4147-A177-3AD203B41FA5}">
                      <a16:colId xmlns:a16="http://schemas.microsoft.com/office/drawing/2014/main" xmlns="" val="2693348365"/>
                    </a:ext>
                  </a:extLst>
                </a:gridCol>
                <a:gridCol w="1359690">
                  <a:extLst>
                    <a:ext uri="{9D8B030D-6E8A-4147-A177-3AD203B41FA5}">
                      <a16:colId xmlns:a16="http://schemas.microsoft.com/office/drawing/2014/main" xmlns="" val="1237626955"/>
                    </a:ext>
                  </a:extLst>
                </a:gridCol>
                <a:gridCol w="1321388">
                  <a:extLst>
                    <a:ext uri="{9D8B030D-6E8A-4147-A177-3AD203B41FA5}">
                      <a16:colId xmlns:a16="http://schemas.microsoft.com/office/drawing/2014/main" xmlns="" val="3080564955"/>
                    </a:ext>
                  </a:extLst>
                </a:gridCol>
              </a:tblGrid>
              <a:tr h="190500">
                <a:tc>
                  <a:txBody>
                    <a:bodyPr/>
                    <a:lstStyle/>
                    <a:p>
                      <a:pPr algn="ctr" fontAlgn="b"/>
                      <a:r>
                        <a:rPr lang="en-GB" sz="1100" b="0" u="none" strike="noStrike" dirty="0">
                          <a:solidFill>
                            <a:srgbClr val="000000"/>
                          </a:solidFill>
                          <a:effectLst/>
                        </a:rPr>
                        <a:t>Section</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Distance (km)</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Survival</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Mortality</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Mortality per/km</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Duration (hrs)</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Average ROM</a:t>
                      </a:r>
                      <a:endParaRPr lang="en-GB"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531561449"/>
                  </a:ext>
                </a:extLst>
              </a:tr>
              <a:tr h="190500">
                <a:tc>
                  <a:txBody>
                    <a:bodyPr/>
                    <a:lstStyle/>
                    <a:p>
                      <a:pPr algn="ctr" fontAlgn="b"/>
                      <a:r>
                        <a:rPr lang="en-GB" sz="1100" b="0" u="none" strike="noStrike" dirty="0">
                          <a:solidFill>
                            <a:srgbClr val="000000"/>
                          </a:solidFill>
                          <a:effectLst/>
                        </a:rPr>
                        <a:t>1</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12.52</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32</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68</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5.43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321.3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0.012</a:t>
                      </a:r>
                      <a:endParaRPr lang="en-GB"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427941910"/>
                  </a:ext>
                </a:extLst>
              </a:tr>
              <a:tr h="190500">
                <a:tc>
                  <a:txBody>
                    <a:bodyPr/>
                    <a:lstStyle/>
                    <a:p>
                      <a:pPr algn="ctr" fontAlgn="b"/>
                      <a:r>
                        <a:rPr lang="en-GB" sz="1100" b="0" u="none" strike="noStrike">
                          <a:solidFill>
                            <a:srgbClr val="000000"/>
                          </a:solidFill>
                          <a:effectLst/>
                        </a:rPr>
                        <a:t>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7.15</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15</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17</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2.37</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52.2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0.063</a:t>
                      </a:r>
                      <a:endParaRPr lang="en-GB"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288297219"/>
                  </a:ext>
                </a:extLst>
              </a:tr>
              <a:tr h="190500">
                <a:tc>
                  <a:txBody>
                    <a:bodyPr/>
                    <a:lstStyle/>
                    <a:p>
                      <a:pPr algn="ctr" fontAlgn="b"/>
                      <a:r>
                        <a:rPr lang="en-GB" sz="1100" b="0" u="none" strike="noStrike">
                          <a:solidFill>
                            <a:srgbClr val="000000"/>
                          </a:solidFill>
                          <a:effectLst/>
                        </a:rPr>
                        <a:t>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29.45</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a:solidFill>
                            <a:srgbClr val="000000"/>
                          </a:solidFill>
                          <a:effectLst/>
                        </a:rPr>
                        <a:t>8</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7</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0.23</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68.4</a:t>
                      </a:r>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0" u="none" strike="noStrike" dirty="0">
                          <a:solidFill>
                            <a:srgbClr val="000000"/>
                          </a:solidFill>
                          <a:effectLst/>
                        </a:rPr>
                        <a:t>0.070</a:t>
                      </a:r>
                      <a:endParaRPr lang="en-GB"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87941914"/>
                  </a:ext>
                </a:extLst>
              </a:tr>
            </a:tbl>
          </a:graphicData>
        </a:graphic>
      </p:graphicFrame>
    </p:spTree>
    <p:extLst>
      <p:ext uri="{BB962C8B-B14F-4D97-AF65-F5344CB8AC3E}">
        <p14:creationId xmlns:p14="http://schemas.microsoft.com/office/powerpoint/2010/main" xmlns="" val="115000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434919A1-982A-483E-8BD7-561E6C126FB3}"/>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6" name="TextBox 5">
            <a:extLst>
              <a:ext uri="{FF2B5EF4-FFF2-40B4-BE49-F238E27FC236}">
                <a16:creationId xmlns:a16="http://schemas.microsoft.com/office/drawing/2014/main" xmlns="" id="{6CA58135-4FEE-45E2-B63D-33AB4C0FA402}"/>
              </a:ext>
            </a:extLst>
          </p:cNvPr>
          <p:cNvSpPr txBox="1"/>
          <p:nvPr/>
        </p:nvSpPr>
        <p:spPr>
          <a:xfrm>
            <a:off x="107364" y="0"/>
            <a:ext cx="9948029" cy="646331"/>
          </a:xfrm>
          <a:prstGeom prst="rect">
            <a:avLst/>
          </a:prstGeom>
          <a:noFill/>
        </p:spPr>
        <p:txBody>
          <a:bodyPr wrap="square">
            <a:spAutoFit/>
          </a:bodyPr>
          <a:lstStyle/>
          <a:p>
            <a:r>
              <a:rPr lang="en-US" dirty="0">
                <a:solidFill>
                  <a:srgbClr val="000000"/>
                </a:solidFill>
                <a:latin typeface="HGPGothicE" panose="020B0900000000000000" pitchFamily="34" charset="-128"/>
                <a:ea typeface="HGPGothicE" panose="020B0900000000000000" pitchFamily="34" charset="-128"/>
              </a:rPr>
              <a:t>2) W</a:t>
            </a:r>
            <a:r>
              <a:rPr lang="en-US" b="0" i="0" u="none" strike="noStrike" baseline="0" dirty="0">
                <a:solidFill>
                  <a:srgbClr val="000000"/>
                </a:solidFill>
                <a:latin typeface="HGPGothicE" panose="020B0900000000000000" pitchFamily="34" charset="-128"/>
                <a:ea typeface="HGPGothicE" panose="020B0900000000000000" pitchFamily="34" charset="-128"/>
              </a:rPr>
              <a:t>hat environment factors (water level, water temperature, cloud cover, wind speed/direction and water flow) influence migration success and duration throughout the River Derwent? </a:t>
            </a:r>
            <a:endParaRPr lang="en-GB" dirty="0"/>
          </a:p>
        </p:txBody>
      </p:sp>
      <p:graphicFrame>
        <p:nvGraphicFramePr>
          <p:cNvPr id="16" name="Table 15">
            <a:extLst>
              <a:ext uri="{FF2B5EF4-FFF2-40B4-BE49-F238E27FC236}">
                <a16:creationId xmlns:a16="http://schemas.microsoft.com/office/drawing/2014/main" xmlns="" id="{97BA97A7-35AD-48A1-8273-4A6B30AFF79B}"/>
              </a:ext>
            </a:extLst>
          </p:cNvPr>
          <p:cNvGraphicFramePr>
            <a:graphicFrameLocks noGrp="1"/>
          </p:cNvGraphicFramePr>
          <p:nvPr>
            <p:extLst>
              <p:ext uri="{D42A27DB-BD31-4B8C-83A1-F6EECF244321}">
                <p14:modId xmlns:p14="http://schemas.microsoft.com/office/powerpoint/2010/main" xmlns="" val="994235388"/>
              </p:ext>
            </p:extLst>
          </p:nvPr>
        </p:nvGraphicFramePr>
        <p:xfrm>
          <a:off x="1449574" y="812984"/>
          <a:ext cx="9292851" cy="5620429"/>
        </p:xfrm>
        <a:graphic>
          <a:graphicData uri="http://schemas.openxmlformats.org/drawingml/2006/table">
            <a:tbl>
              <a:tblPr>
                <a:tableStyleId>{5C22544A-7EE6-4342-B048-85BDC9FD1C3A}</a:tableStyleId>
              </a:tblPr>
              <a:tblGrid>
                <a:gridCol w="1076132">
                  <a:extLst>
                    <a:ext uri="{9D8B030D-6E8A-4147-A177-3AD203B41FA5}">
                      <a16:colId xmlns:a16="http://schemas.microsoft.com/office/drawing/2014/main" xmlns="" val="3589965104"/>
                    </a:ext>
                  </a:extLst>
                </a:gridCol>
                <a:gridCol w="2606259">
                  <a:extLst>
                    <a:ext uri="{9D8B030D-6E8A-4147-A177-3AD203B41FA5}">
                      <a16:colId xmlns:a16="http://schemas.microsoft.com/office/drawing/2014/main" xmlns="" val="366078324"/>
                    </a:ext>
                  </a:extLst>
                </a:gridCol>
                <a:gridCol w="2802428">
                  <a:extLst>
                    <a:ext uri="{9D8B030D-6E8A-4147-A177-3AD203B41FA5}">
                      <a16:colId xmlns:a16="http://schemas.microsoft.com/office/drawing/2014/main" xmlns="" val="4237607462"/>
                    </a:ext>
                  </a:extLst>
                </a:gridCol>
                <a:gridCol w="2808032">
                  <a:extLst>
                    <a:ext uri="{9D8B030D-6E8A-4147-A177-3AD203B41FA5}">
                      <a16:colId xmlns:a16="http://schemas.microsoft.com/office/drawing/2014/main" xmlns="" val="919474149"/>
                    </a:ext>
                  </a:extLst>
                </a:gridCol>
              </a:tblGrid>
              <a:tr h="200128">
                <a:tc>
                  <a:txBody>
                    <a:bodyPr/>
                    <a:lstStyle/>
                    <a:p>
                      <a:pPr algn="ctr" fontAlgn="b"/>
                      <a:r>
                        <a:rPr lang="en-GB" sz="900" u="none" strike="noStrike">
                          <a:effectLst/>
                        </a:rPr>
                        <a:t>Section</a:t>
                      </a:r>
                      <a:endParaRPr lang="en-GB" sz="900" b="0" i="0" u="none" strike="noStrike">
                        <a:solidFill>
                          <a:srgbClr val="000000"/>
                        </a:solidFill>
                        <a:effectLst/>
                        <a:latin typeface="Calibri" panose="020F0502020204030204" pitchFamily="34" charset="0"/>
                      </a:endParaRPr>
                    </a:p>
                  </a:txBody>
                  <a:tcPr marL="8226" marR="8226" marT="8226" marB="0" anchor="b"/>
                </a:tc>
                <a:tc>
                  <a:txBody>
                    <a:bodyPr/>
                    <a:lstStyle/>
                    <a:p>
                      <a:pPr algn="ctr" fontAlgn="b"/>
                      <a:r>
                        <a:rPr lang="en-GB" sz="900" u="none" strike="noStrike">
                          <a:effectLst/>
                        </a:rPr>
                        <a:t>GLM study question</a:t>
                      </a:r>
                      <a:endParaRPr lang="en-GB" sz="900" b="0" i="0" u="none" strike="noStrike">
                        <a:solidFill>
                          <a:srgbClr val="000000"/>
                        </a:solidFill>
                        <a:effectLst/>
                        <a:latin typeface="Calibri" panose="020F0502020204030204" pitchFamily="34" charset="0"/>
                      </a:endParaRPr>
                    </a:p>
                  </a:txBody>
                  <a:tcPr marL="8226" marR="8226" marT="8226" marB="0" anchor="b"/>
                </a:tc>
                <a:tc>
                  <a:txBody>
                    <a:bodyPr/>
                    <a:lstStyle/>
                    <a:p>
                      <a:pPr algn="ctr" fontAlgn="b"/>
                      <a:r>
                        <a:rPr lang="en-GB" sz="900" u="none" strike="noStrike">
                          <a:effectLst/>
                        </a:rPr>
                        <a:t>Number of individuals </a:t>
                      </a:r>
                      <a:endParaRPr lang="en-GB" sz="900" b="0" i="0" u="none" strike="noStrike">
                        <a:solidFill>
                          <a:srgbClr val="000000"/>
                        </a:solidFill>
                        <a:effectLst/>
                        <a:latin typeface="Calibri" panose="020F0502020204030204" pitchFamily="34" charset="0"/>
                      </a:endParaRPr>
                    </a:p>
                  </a:txBody>
                  <a:tcPr marL="8226" marR="8226" marT="8226" marB="0" anchor="b"/>
                </a:tc>
                <a:tc>
                  <a:txBody>
                    <a:bodyPr/>
                    <a:lstStyle/>
                    <a:p>
                      <a:pPr algn="ctr" fontAlgn="b"/>
                      <a:r>
                        <a:rPr lang="en-GB" sz="900" u="none" strike="noStrike" dirty="0">
                          <a:effectLst/>
                        </a:rPr>
                        <a:t>Environmental predictors</a:t>
                      </a:r>
                      <a:endParaRPr lang="en-GB" sz="900" b="0" i="0" u="none" strike="noStrike" dirty="0">
                        <a:solidFill>
                          <a:srgbClr val="000000"/>
                        </a:solidFill>
                        <a:effectLst/>
                        <a:latin typeface="Calibri" panose="020F0502020204030204" pitchFamily="34" charset="0"/>
                      </a:endParaRPr>
                    </a:p>
                  </a:txBody>
                  <a:tcPr marL="8226" marR="8226" marT="8226" marB="0" anchor="b"/>
                </a:tc>
                <a:extLst>
                  <a:ext uri="{0D108BD9-81ED-4DB2-BD59-A6C34878D82A}">
                    <a16:rowId xmlns:a16="http://schemas.microsoft.com/office/drawing/2014/main" xmlns="" val="2457211822"/>
                  </a:ext>
                </a:extLst>
              </a:tr>
              <a:tr h="950608">
                <a:tc rowSpan="2">
                  <a:txBody>
                    <a:bodyPr/>
                    <a:lstStyle/>
                    <a:p>
                      <a:pPr algn="ctr" fontAlgn="ctr"/>
                      <a:r>
                        <a:rPr lang="en-GB" sz="900" u="none" strike="noStrike" dirty="0">
                          <a:effectLst/>
                        </a:rPr>
                        <a:t>Section 1</a:t>
                      </a:r>
                      <a:endParaRPr lang="en-GB" sz="900" b="0" i="0" u="none" strike="noStrike" dirty="0">
                        <a:solidFill>
                          <a:srgbClr val="000000"/>
                        </a:solidFill>
                        <a:effectLst/>
                        <a:latin typeface="Calibri" panose="020F0502020204030204" pitchFamily="34" charset="0"/>
                      </a:endParaRPr>
                    </a:p>
                  </a:txBody>
                  <a:tcPr marL="8226" marR="8226" marT="8226" marB="0" anchor="ctr">
                    <a:solidFill>
                      <a:schemeClr val="accent6">
                        <a:lumMod val="20000"/>
                        <a:lumOff val="80000"/>
                      </a:schemeClr>
                    </a:solidFill>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Duration</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n=32</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l" fontAlgn="t">
                        <a:lnSpc>
                          <a:spcPct val="150000"/>
                        </a:lnSpc>
                      </a:pPr>
                      <a:r>
                        <a:rPr lang="en-US" sz="900" u="none" strike="noStrike" dirty="0">
                          <a:effectLst/>
                        </a:rPr>
                        <a:t>Wind Direction </a:t>
                      </a:r>
                    </a:p>
                    <a:p>
                      <a:pPr algn="l" fontAlgn="t">
                        <a:lnSpc>
                          <a:spcPct val="150000"/>
                        </a:lnSpc>
                      </a:pPr>
                      <a:r>
                        <a:rPr lang="en-US" sz="900" u="none" strike="noStrike" dirty="0">
                          <a:effectLst/>
                        </a:rPr>
                        <a:t>Rain Fall                 </a:t>
                      </a:r>
                    </a:p>
                    <a:p>
                      <a:pPr algn="l" fontAlgn="t">
                        <a:lnSpc>
                          <a:spcPct val="150000"/>
                        </a:lnSpc>
                      </a:pPr>
                      <a:r>
                        <a:rPr lang="en-US" sz="900" u="none" strike="noStrike" dirty="0">
                          <a:effectLst/>
                        </a:rPr>
                        <a:t>Water Flow            </a:t>
                      </a:r>
                    </a:p>
                    <a:p>
                      <a:pPr algn="l" fontAlgn="t">
                        <a:lnSpc>
                          <a:spcPct val="150000"/>
                        </a:lnSpc>
                      </a:pPr>
                      <a:r>
                        <a:rPr lang="en-US" sz="900" u="none" strike="noStrike" dirty="0">
                          <a:effectLst/>
                        </a:rPr>
                        <a:t>Moon Phase           [waning gibbous]</a:t>
                      </a:r>
                      <a:endParaRPr lang="en-US"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extLst>
                  <a:ext uri="{0D108BD9-81ED-4DB2-BD59-A6C34878D82A}">
                    <a16:rowId xmlns:a16="http://schemas.microsoft.com/office/drawing/2014/main" xmlns="" val="3572010030"/>
                  </a:ext>
                </a:extLst>
              </a:tr>
              <a:tr h="900576">
                <a:tc vMerge="1">
                  <a:txBody>
                    <a:bodyPr/>
                    <a:lstStyle/>
                    <a:p>
                      <a:endParaRPr lang="en-GB"/>
                    </a:p>
                  </a:txBody>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Survival</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n=100</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l" fontAlgn="t">
                        <a:lnSpc>
                          <a:spcPct val="150000"/>
                        </a:lnSpc>
                      </a:pPr>
                      <a:r>
                        <a:rPr lang="en-US" sz="900" u="none" strike="noStrike" dirty="0">
                          <a:effectLst/>
                        </a:rPr>
                        <a:t>Wind Direction </a:t>
                      </a:r>
                    </a:p>
                    <a:p>
                      <a:pPr algn="l" fontAlgn="t">
                        <a:lnSpc>
                          <a:spcPct val="150000"/>
                        </a:lnSpc>
                      </a:pPr>
                      <a:r>
                        <a:rPr lang="en-US" sz="900" u="none" strike="noStrike" dirty="0">
                          <a:effectLst/>
                        </a:rPr>
                        <a:t>Wind Speed       </a:t>
                      </a:r>
                    </a:p>
                    <a:p>
                      <a:pPr algn="l" fontAlgn="t">
                        <a:lnSpc>
                          <a:spcPct val="150000"/>
                        </a:lnSpc>
                      </a:pPr>
                      <a:r>
                        <a:rPr lang="en-US" sz="900" u="none" strike="noStrike" dirty="0">
                          <a:effectLst/>
                        </a:rPr>
                        <a:t>Air Temperature </a:t>
                      </a:r>
                    </a:p>
                    <a:p>
                      <a:pPr algn="l" fontAlgn="t">
                        <a:lnSpc>
                          <a:spcPct val="150000"/>
                        </a:lnSpc>
                      </a:pPr>
                      <a:r>
                        <a:rPr lang="en-US" sz="900" u="none" strike="noStrike" dirty="0">
                          <a:effectLst/>
                        </a:rPr>
                        <a:t>Water Flow</a:t>
                      </a:r>
                      <a:endParaRPr lang="en-US"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extLst>
                  <a:ext uri="{0D108BD9-81ED-4DB2-BD59-A6C34878D82A}">
                    <a16:rowId xmlns:a16="http://schemas.microsoft.com/office/drawing/2014/main" xmlns="" val="2133230201"/>
                  </a:ext>
                </a:extLst>
              </a:tr>
              <a:tr h="1250717">
                <a:tc rowSpan="2">
                  <a:txBody>
                    <a:bodyPr/>
                    <a:lstStyle/>
                    <a:p>
                      <a:pPr algn="ctr" fontAlgn="ctr"/>
                      <a:r>
                        <a:rPr lang="en-GB" sz="900" u="none" strike="noStrike">
                          <a:effectLst/>
                        </a:rPr>
                        <a:t>Section 2</a:t>
                      </a:r>
                      <a:endParaRPr lang="en-GB" sz="900" b="0" i="0" u="none" strike="noStrike">
                        <a:solidFill>
                          <a:srgbClr val="000000"/>
                        </a:solidFill>
                        <a:effectLst/>
                        <a:latin typeface="Calibri" panose="020F0502020204030204" pitchFamily="34" charset="0"/>
                      </a:endParaRPr>
                    </a:p>
                  </a:txBody>
                  <a:tcPr marL="8226" marR="8226" marT="8226" marB="0" anchor="ctr">
                    <a:solidFill>
                      <a:schemeClr val="accent6">
                        <a:lumMod val="20000"/>
                        <a:lumOff val="80000"/>
                      </a:schemeClr>
                    </a:solidFill>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Duration</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n=15</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l" fontAlgn="t">
                        <a:lnSpc>
                          <a:spcPct val="150000"/>
                        </a:lnSpc>
                      </a:pPr>
                      <a:r>
                        <a:rPr lang="en-US" sz="900" u="none" strike="noStrike" dirty="0">
                          <a:effectLst/>
                        </a:rPr>
                        <a:t>Wind Direction </a:t>
                      </a:r>
                    </a:p>
                    <a:p>
                      <a:pPr algn="l" fontAlgn="t">
                        <a:lnSpc>
                          <a:spcPct val="150000"/>
                        </a:lnSpc>
                      </a:pPr>
                      <a:r>
                        <a:rPr lang="en-US" sz="900" u="none" strike="noStrike" dirty="0">
                          <a:effectLst/>
                        </a:rPr>
                        <a:t>Wind Speed </a:t>
                      </a:r>
                    </a:p>
                    <a:p>
                      <a:pPr algn="l" fontAlgn="t">
                        <a:lnSpc>
                          <a:spcPct val="150000"/>
                        </a:lnSpc>
                      </a:pPr>
                      <a:r>
                        <a:rPr lang="en-US" sz="900" u="none" strike="noStrike" dirty="0">
                          <a:effectLst/>
                        </a:rPr>
                        <a:t>Cloud Coverage </a:t>
                      </a:r>
                    </a:p>
                    <a:p>
                      <a:pPr algn="l" fontAlgn="t">
                        <a:lnSpc>
                          <a:spcPct val="150000"/>
                        </a:lnSpc>
                      </a:pPr>
                      <a:r>
                        <a:rPr lang="en-US" sz="900" u="none" strike="noStrike" dirty="0">
                          <a:effectLst/>
                        </a:rPr>
                        <a:t>Rain Fall </a:t>
                      </a:r>
                    </a:p>
                    <a:p>
                      <a:pPr algn="l" fontAlgn="t">
                        <a:lnSpc>
                          <a:spcPct val="150000"/>
                        </a:lnSpc>
                      </a:pPr>
                      <a:r>
                        <a:rPr lang="en-US" sz="900" u="none" strike="noStrike" dirty="0">
                          <a:effectLst/>
                        </a:rPr>
                        <a:t>Water Flow </a:t>
                      </a:r>
                    </a:p>
                    <a:p>
                      <a:pPr algn="l" fontAlgn="t">
                        <a:lnSpc>
                          <a:spcPct val="150000"/>
                        </a:lnSpc>
                      </a:pPr>
                      <a:r>
                        <a:rPr lang="en-US" sz="900" u="none" strike="noStrike" dirty="0">
                          <a:effectLst/>
                        </a:rPr>
                        <a:t>Moon Phase            [full moon]</a:t>
                      </a:r>
                      <a:endParaRPr lang="en-US"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extLst>
                  <a:ext uri="{0D108BD9-81ED-4DB2-BD59-A6C34878D82A}">
                    <a16:rowId xmlns:a16="http://schemas.microsoft.com/office/drawing/2014/main" xmlns="" val="3412133614"/>
                  </a:ext>
                </a:extLst>
              </a:tr>
              <a:tr h="450288">
                <a:tc vMerge="1">
                  <a:txBody>
                    <a:bodyPr/>
                    <a:lstStyle/>
                    <a:p>
                      <a:endParaRPr lang="en-GB"/>
                    </a:p>
                  </a:txBody>
                  <a:tcPr/>
                </a:tc>
                <a:tc>
                  <a:txBody>
                    <a:bodyPr/>
                    <a:lstStyle/>
                    <a:p>
                      <a:pPr algn="ctr" fontAlgn="t"/>
                      <a:endParaRPr lang="en-GB" sz="900" u="none" strike="noStrike" dirty="0">
                        <a:effectLst/>
                      </a:endParaRPr>
                    </a:p>
                    <a:p>
                      <a:pPr algn="ctr" fontAlgn="t"/>
                      <a:r>
                        <a:rPr lang="en-GB" sz="900" u="none" strike="noStrike" dirty="0">
                          <a:effectLst/>
                        </a:rPr>
                        <a:t>Survival</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ctr" fontAlgn="t"/>
                      <a:endParaRPr lang="en-GB" sz="900" u="none" strike="noStrike" dirty="0">
                        <a:effectLst/>
                      </a:endParaRPr>
                    </a:p>
                    <a:p>
                      <a:pPr algn="ctr" fontAlgn="t"/>
                      <a:r>
                        <a:rPr lang="en-GB" sz="900" u="none" strike="noStrike" dirty="0">
                          <a:effectLst/>
                        </a:rPr>
                        <a:t>n=32</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tc>
                  <a:txBody>
                    <a:bodyPr/>
                    <a:lstStyle/>
                    <a:p>
                      <a:pPr algn="l" fontAlgn="t">
                        <a:lnSpc>
                          <a:spcPct val="150000"/>
                        </a:lnSpc>
                      </a:pPr>
                      <a:r>
                        <a:rPr lang="en-GB" sz="900" u="none" strike="noStrike" dirty="0">
                          <a:effectLst/>
                        </a:rPr>
                        <a:t>Moon Phase            [waning gibbous]</a:t>
                      </a:r>
                      <a:endParaRPr lang="en-GB" sz="900" b="0" i="0" u="none" strike="noStrike" dirty="0">
                        <a:solidFill>
                          <a:srgbClr val="000000"/>
                        </a:solidFill>
                        <a:effectLst/>
                        <a:latin typeface="Calibri" panose="020F0502020204030204" pitchFamily="34" charset="0"/>
                      </a:endParaRPr>
                    </a:p>
                  </a:txBody>
                  <a:tcPr marL="8226" marR="8226" marT="8226" marB="0">
                    <a:solidFill>
                      <a:schemeClr val="accent6">
                        <a:lumMod val="20000"/>
                        <a:lumOff val="80000"/>
                      </a:schemeClr>
                    </a:solidFill>
                  </a:tcPr>
                </a:tc>
                <a:extLst>
                  <a:ext uri="{0D108BD9-81ED-4DB2-BD59-A6C34878D82A}">
                    <a16:rowId xmlns:a16="http://schemas.microsoft.com/office/drawing/2014/main" xmlns="" val="345385089"/>
                  </a:ext>
                </a:extLst>
              </a:tr>
              <a:tr h="800512">
                <a:tc rowSpan="2">
                  <a:txBody>
                    <a:bodyPr/>
                    <a:lstStyle/>
                    <a:p>
                      <a:pPr algn="ctr" fontAlgn="ctr"/>
                      <a:r>
                        <a:rPr lang="en-GB" sz="900" u="none" strike="noStrike">
                          <a:effectLst/>
                        </a:rPr>
                        <a:t>Section 3</a:t>
                      </a:r>
                      <a:endParaRPr lang="en-GB" sz="900" b="0" i="0" u="none" strike="noStrike">
                        <a:solidFill>
                          <a:srgbClr val="000000"/>
                        </a:solidFill>
                        <a:effectLst/>
                        <a:latin typeface="Calibri" panose="020F0502020204030204" pitchFamily="34" charset="0"/>
                      </a:endParaRPr>
                    </a:p>
                  </a:txBody>
                  <a:tcPr marL="8226" marR="8226" marT="8226" marB="0" anchor="ctr"/>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Duration</a:t>
                      </a:r>
                      <a:endParaRPr lang="en-GB" sz="900" b="0" i="0" u="none" strike="noStrike" dirty="0">
                        <a:solidFill>
                          <a:srgbClr val="000000"/>
                        </a:solidFill>
                        <a:effectLst/>
                        <a:latin typeface="Calibri" panose="020F0502020204030204" pitchFamily="34" charset="0"/>
                      </a:endParaRPr>
                    </a:p>
                  </a:txBody>
                  <a:tcPr marL="8226" marR="8226" marT="8226" marB="0"/>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n=8</a:t>
                      </a:r>
                      <a:endParaRPr lang="en-GB" sz="900" b="0" i="0" u="none" strike="noStrike" dirty="0">
                        <a:solidFill>
                          <a:srgbClr val="000000"/>
                        </a:solidFill>
                        <a:effectLst/>
                        <a:latin typeface="Calibri" panose="020F0502020204030204" pitchFamily="34" charset="0"/>
                      </a:endParaRPr>
                    </a:p>
                  </a:txBody>
                  <a:tcPr marL="8226" marR="8226" marT="8226" marB="0"/>
                </a:tc>
                <a:tc>
                  <a:txBody>
                    <a:bodyPr/>
                    <a:lstStyle/>
                    <a:p>
                      <a:pPr algn="l" fontAlgn="t">
                        <a:lnSpc>
                          <a:spcPct val="150000"/>
                        </a:lnSpc>
                      </a:pPr>
                      <a:r>
                        <a:rPr lang="en-US" sz="900" u="none" strike="noStrike" dirty="0">
                          <a:effectLst/>
                        </a:rPr>
                        <a:t>Cloud Coverage </a:t>
                      </a:r>
                    </a:p>
                    <a:p>
                      <a:pPr algn="l" fontAlgn="t">
                        <a:lnSpc>
                          <a:spcPct val="150000"/>
                        </a:lnSpc>
                      </a:pPr>
                      <a:r>
                        <a:rPr lang="en-US" sz="900" u="none" strike="noStrike" dirty="0">
                          <a:effectLst/>
                        </a:rPr>
                        <a:t>Rain Fall </a:t>
                      </a:r>
                    </a:p>
                    <a:p>
                      <a:pPr algn="l" fontAlgn="t">
                        <a:lnSpc>
                          <a:spcPct val="150000"/>
                        </a:lnSpc>
                      </a:pPr>
                      <a:r>
                        <a:rPr lang="en-US" sz="900" u="none" strike="noStrike" dirty="0">
                          <a:effectLst/>
                        </a:rPr>
                        <a:t>Water Flow </a:t>
                      </a:r>
                    </a:p>
                    <a:p>
                      <a:pPr algn="l" fontAlgn="t">
                        <a:lnSpc>
                          <a:spcPct val="150000"/>
                        </a:lnSpc>
                      </a:pPr>
                      <a:r>
                        <a:rPr lang="en-US" sz="900" u="none" strike="noStrike" dirty="0">
                          <a:effectLst/>
                        </a:rPr>
                        <a:t>Moon Angle </a:t>
                      </a:r>
                    </a:p>
                    <a:p>
                      <a:pPr algn="l" fontAlgn="t">
                        <a:lnSpc>
                          <a:spcPct val="150000"/>
                        </a:lnSpc>
                      </a:pPr>
                      <a:r>
                        <a:rPr lang="en-US" sz="900" u="none" strike="noStrike" dirty="0">
                          <a:effectLst/>
                        </a:rPr>
                        <a:t>Length</a:t>
                      </a:r>
                      <a:endParaRPr lang="en-US" sz="900" b="0" i="0" u="none" strike="noStrike" dirty="0">
                        <a:solidFill>
                          <a:srgbClr val="000000"/>
                        </a:solidFill>
                        <a:effectLst/>
                        <a:latin typeface="Calibri" panose="020F0502020204030204" pitchFamily="34" charset="0"/>
                      </a:endParaRPr>
                    </a:p>
                  </a:txBody>
                  <a:tcPr marL="8226" marR="8226" marT="8226" marB="0"/>
                </a:tc>
                <a:extLst>
                  <a:ext uri="{0D108BD9-81ED-4DB2-BD59-A6C34878D82A}">
                    <a16:rowId xmlns:a16="http://schemas.microsoft.com/office/drawing/2014/main" xmlns="" val="2187271555"/>
                  </a:ext>
                </a:extLst>
              </a:tr>
              <a:tr h="800512">
                <a:tc vMerge="1">
                  <a:txBody>
                    <a:bodyPr/>
                    <a:lstStyle/>
                    <a:p>
                      <a:endParaRPr lang="en-GB"/>
                    </a:p>
                  </a:txBody>
                  <a:tcPr/>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Survival</a:t>
                      </a:r>
                      <a:endParaRPr lang="en-GB" sz="900" b="0" i="0" u="none" strike="noStrike" dirty="0">
                        <a:solidFill>
                          <a:srgbClr val="000000"/>
                        </a:solidFill>
                        <a:effectLst/>
                        <a:latin typeface="Calibri" panose="020F0502020204030204" pitchFamily="34" charset="0"/>
                      </a:endParaRPr>
                    </a:p>
                  </a:txBody>
                  <a:tcPr marL="8226" marR="8226" marT="8226" marB="0"/>
                </a:tc>
                <a:tc>
                  <a:txBody>
                    <a:bodyPr/>
                    <a:lstStyle/>
                    <a:p>
                      <a:pPr algn="ctr" fontAlgn="t"/>
                      <a:endParaRPr lang="en-GB" sz="900" u="none" strike="noStrike" dirty="0">
                        <a:effectLst/>
                      </a:endParaRPr>
                    </a:p>
                    <a:p>
                      <a:pPr algn="ctr" fontAlgn="t"/>
                      <a:endParaRPr lang="en-GB" sz="900" u="none" strike="noStrike" dirty="0">
                        <a:effectLst/>
                      </a:endParaRPr>
                    </a:p>
                    <a:p>
                      <a:pPr algn="ctr" fontAlgn="t"/>
                      <a:r>
                        <a:rPr lang="en-GB" sz="900" u="none" strike="noStrike" dirty="0">
                          <a:effectLst/>
                        </a:rPr>
                        <a:t>n=15</a:t>
                      </a:r>
                      <a:endParaRPr lang="en-GB" sz="900" b="0" i="0" u="none" strike="noStrike" dirty="0">
                        <a:solidFill>
                          <a:srgbClr val="000000"/>
                        </a:solidFill>
                        <a:effectLst/>
                        <a:latin typeface="Calibri" panose="020F0502020204030204" pitchFamily="34" charset="0"/>
                      </a:endParaRPr>
                    </a:p>
                  </a:txBody>
                  <a:tcPr marL="8226" marR="8226" marT="8226" marB="0"/>
                </a:tc>
                <a:tc>
                  <a:txBody>
                    <a:bodyPr/>
                    <a:lstStyle/>
                    <a:p>
                      <a:pPr algn="l" fontAlgn="t">
                        <a:lnSpc>
                          <a:spcPct val="150000"/>
                        </a:lnSpc>
                      </a:pPr>
                      <a:r>
                        <a:rPr lang="en-US" sz="900" u="none" strike="noStrike" dirty="0">
                          <a:effectLst/>
                        </a:rPr>
                        <a:t>Wind Direction </a:t>
                      </a:r>
                    </a:p>
                    <a:p>
                      <a:pPr algn="l" fontAlgn="t">
                        <a:lnSpc>
                          <a:spcPct val="150000"/>
                        </a:lnSpc>
                      </a:pPr>
                      <a:r>
                        <a:rPr lang="en-US" sz="900" u="none" strike="noStrike" dirty="0">
                          <a:effectLst/>
                        </a:rPr>
                        <a:t>Water Flow   </a:t>
                      </a:r>
                    </a:p>
                    <a:p>
                      <a:pPr algn="l" fontAlgn="t">
                        <a:lnSpc>
                          <a:spcPct val="150000"/>
                        </a:lnSpc>
                      </a:pPr>
                      <a:r>
                        <a:rPr lang="en-US" sz="900" u="none" strike="noStrike" dirty="0">
                          <a:effectLst/>
                        </a:rPr>
                        <a:t>Moon Angle      </a:t>
                      </a:r>
                    </a:p>
                    <a:p>
                      <a:pPr algn="l" fontAlgn="t">
                        <a:lnSpc>
                          <a:spcPct val="150000"/>
                        </a:lnSpc>
                      </a:pPr>
                      <a:r>
                        <a:rPr lang="en-US" sz="900" u="none" strike="noStrike" dirty="0">
                          <a:effectLst/>
                        </a:rPr>
                        <a:t>Tag Burden </a:t>
                      </a:r>
                      <a:endParaRPr lang="en-US" sz="900" b="0" i="0" u="none" strike="noStrike" dirty="0">
                        <a:solidFill>
                          <a:srgbClr val="000000"/>
                        </a:solidFill>
                        <a:effectLst/>
                        <a:latin typeface="Calibri" panose="020F0502020204030204" pitchFamily="34" charset="0"/>
                      </a:endParaRPr>
                    </a:p>
                  </a:txBody>
                  <a:tcPr marL="8226" marR="8226" marT="8226" marB="0"/>
                </a:tc>
                <a:extLst>
                  <a:ext uri="{0D108BD9-81ED-4DB2-BD59-A6C34878D82A}">
                    <a16:rowId xmlns:a16="http://schemas.microsoft.com/office/drawing/2014/main" xmlns="" val="594845090"/>
                  </a:ext>
                </a:extLst>
              </a:tr>
            </a:tbl>
          </a:graphicData>
        </a:graphic>
      </p:graphicFrame>
      <p:sp>
        <p:nvSpPr>
          <p:cNvPr id="17" name="Arrow: Down 16">
            <a:extLst>
              <a:ext uri="{FF2B5EF4-FFF2-40B4-BE49-F238E27FC236}">
                <a16:creationId xmlns:a16="http://schemas.microsoft.com/office/drawing/2014/main" xmlns="" id="{7AFCAE5E-2E1D-45B9-A43D-05280AF5EE66}"/>
              </a:ext>
            </a:extLst>
          </p:cNvPr>
          <p:cNvSpPr/>
          <p:nvPr/>
        </p:nvSpPr>
        <p:spPr>
          <a:xfrm rot="17998206">
            <a:off x="8721656" y="1067793"/>
            <a:ext cx="105420" cy="1746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Arrow: Down 17">
            <a:extLst>
              <a:ext uri="{FF2B5EF4-FFF2-40B4-BE49-F238E27FC236}">
                <a16:creationId xmlns:a16="http://schemas.microsoft.com/office/drawing/2014/main" xmlns="" id="{B3FA441A-5465-4948-B0EF-2D0445D2A1FB}"/>
              </a:ext>
            </a:extLst>
          </p:cNvPr>
          <p:cNvSpPr/>
          <p:nvPr/>
        </p:nvSpPr>
        <p:spPr>
          <a:xfrm rot="12206712">
            <a:off x="8675859" y="1990682"/>
            <a:ext cx="105420" cy="1746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Arrow: Down 20">
            <a:extLst>
              <a:ext uri="{FF2B5EF4-FFF2-40B4-BE49-F238E27FC236}">
                <a16:creationId xmlns:a16="http://schemas.microsoft.com/office/drawing/2014/main" xmlns="" id="{A204D483-874B-49DE-815A-452EC5EE875C}"/>
              </a:ext>
            </a:extLst>
          </p:cNvPr>
          <p:cNvSpPr/>
          <p:nvPr/>
        </p:nvSpPr>
        <p:spPr>
          <a:xfrm rot="21438593">
            <a:off x="8671009" y="2927524"/>
            <a:ext cx="105420" cy="1746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Arrow: Down 21">
            <a:extLst>
              <a:ext uri="{FF2B5EF4-FFF2-40B4-BE49-F238E27FC236}">
                <a16:creationId xmlns:a16="http://schemas.microsoft.com/office/drawing/2014/main" xmlns="" id="{E3D23FA7-6E2B-44CD-ABBE-C2A7624362DF}"/>
              </a:ext>
            </a:extLst>
          </p:cNvPr>
          <p:cNvSpPr/>
          <p:nvPr/>
        </p:nvSpPr>
        <p:spPr>
          <a:xfrm rot="1286705">
            <a:off x="8675753" y="5637503"/>
            <a:ext cx="105420" cy="1746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xmlns="" id="{6D54E869-5C2F-4239-8944-0A04F28FC838}"/>
              </a:ext>
            </a:extLst>
          </p:cNvPr>
          <p:cNvGrpSpPr/>
          <p:nvPr/>
        </p:nvGrpSpPr>
        <p:grpSpPr>
          <a:xfrm>
            <a:off x="8581030" y="1680837"/>
            <a:ext cx="182701" cy="178577"/>
            <a:chOff x="8581030" y="1680837"/>
            <a:chExt cx="182701" cy="178577"/>
          </a:xfrm>
        </p:grpSpPr>
        <p:sp>
          <p:nvSpPr>
            <p:cNvPr id="24" name="Oval 23">
              <a:extLst>
                <a:ext uri="{FF2B5EF4-FFF2-40B4-BE49-F238E27FC236}">
                  <a16:creationId xmlns:a16="http://schemas.microsoft.com/office/drawing/2014/main" xmlns="" id="{395A9F3B-8A4C-4004-946A-A420D5815EF1}"/>
                </a:ext>
              </a:extLst>
            </p:cNvPr>
            <p:cNvSpPr/>
            <p:nvPr/>
          </p:nvSpPr>
          <p:spPr>
            <a:xfrm>
              <a:off x="8581030" y="1680837"/>
              <a:ext cx="182701" cy="1785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xmlns="" id="{7F501522-B4FB-4910-8F63-FC7AA9135832}"/>
                </a:ext>
              </a:extLst>
            </p:cNvPr>
            <p:cNvSpPr/>
            <p:nvPr/>
          </p:nvSpPr>
          <p:spPr>
            <a:xfrm>
              <a:off x="8581030" y="1680837"/>
              <a:ext cx="147540" cy="1785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9" name="Oval 28">
            <a:extLst>
              <a:ext uri="{FF2B5EF4-FFF2-40B4-BE49-F238E27FC236}">
                <a16:creationId xmlns:a16="http://schemas.microsoft.com/office/drawing/2014/main" xmlns="" id="{28A77556-5EAE-485F-9770-B16EEAB28E54}"/>
              </a:ext>
            </a:extLst>
          </p:cNvPr>
          <p:cNvSpPr/>
          <p:nvPr/>
        </p:nvSpPr>
        <p:spPr>
          <a:xfrm>
            <a:off x="8563449" y="3912959"/>
            <a:ext cx="182701" cy="17857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a:extLst>
              <a:ext uri="{FF2B5EF4-FFF2-40B4-BE49-F238E27FC236}">
                <a16:creationId xmlns:a16="http://schemas.microsoft.com/office/drawing/2014/main" xmlns="" id="{D383E074-A04E-444D-AB8A-2D2310EAA631}"/>
              </a:ext>
            </a:extLst>
          </p:cNvPr>
          <p:cNvPicPr>
            <a:picLocks noChangeAspect="1"/>
          </p:cNvPicPr>
          <p:nvPr/>
        </p:nvPicPr>
        <p:blipFill>
          <a:blip r:embed="rId4" cstate="print"/>
          <a:stretch>
            <a:fillRect/>
          </a:stretch>
        </p:blipFill>
        <p:spPr>
          <a:xfrm>
            <a:off x="8568642" y="4157529"/>
            <a:ext cx="195089" cy="195089"/>
          </a:xfrm>
          <a:prstGeom prst="rect">
            <a:avLst/>
          </a:prstGeom>
        </p:spPr>
      </p:pic>
      <p:sp>
        <p:nvSpPr>
          <p:cNvPr id="33" name="Arrow: Down 32">
            <a:extLst>
              <a:ext uri="{FF2B5EF4-FFF2-40B4-BE49-F238E27FC236}">
                <a16:creationId xmlns:a16="http://schemas.microsoft.com/office/drawing/2014/main" xmlns="" id="{DCC5885E-4718-470F-8CF4-91533B99C320}"/>
              </a:ext>
            </a:extLst>
          </p:cNvPr>
          <p:cNvSpPr/>
          <p:nvPr/>
        </p:nvSpPr>
        <p:spPr>
          <a:xfrm rot="10800000">
            <a:off x="8528320" y="2225665"/>
            <a:ext cx="105420" cy="17466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Down 33">
            <a:extLst>
              <a:ext uri="{FF2B5EF4-FFF2-40B4-BE49-F238E27FC236}">
                <a16:creationId xmlns:a16="http://schemas.microsoft.com/office/drawing/2014/main" xmlns="" id="{E5FB58A8-7076-4788-940D-586E1701FA74}"/>
              </a:ext>
            </a:extLst>
          </p:cNvPr>
          <p:cNvSpPr/>
          <p:nvPr/>
        </p:nvSpPr>
        <p:spPr>
          <a:xfrm rot="10800000">
            <a:off x="8506826" y="3104563"/>
            <a:ext cx="105420" cy="17466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2438963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assenthwaite">
            <a:hlinkClick r:id="" action="ppaction://media"/>
            <a:extLst>
              <a:ext uri="{FF2B5EF4-FFF2-40B4-BE49-F238E27FC236}">
                <a16:creationId xmlns:a16="http://schemas.microsoft.com/office/drawing/2014/main" xmlns="" id="{BD6714FC-D0C9-40E3-8E0F-59CEAB61EAD1}"/>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5355456" y="418809"/>
            <a:ext cx="6365489" cy="6439191"/>
          </a:xfrm>
          <a:prstGeom prst="rect">
            <a:avLst/>
          </a:prstGeom>
        </p:spPr>
      </p:pic>
      <p:sp>
        <p:nvSpPr>
          <p:cNvPr id="6" name="TextBox 5">
            <a:extLst>
              <a:ext uri="{FF2B5EF4-FFF2-40B4-BE49-F238E27FC236}">
                <a16:creationId xmlns:a16="http://schemas.microsoft.com/office/drawing/2014/main" xmlns="" id="{B5B5FED3-EF8A-4E85-BCD1-4B9392AFD8F3}"/>
              </a:ext>
            </a:extLst>
          </p:cNvPr>
          <p:cNvSpPr txBox="1"/>
          <p:nvPr/>
        </p:nvSpPr>
        <p:spPr>
          <a:xfrm>
            <a:off x="-1" y="-7955"/>
            <a:ext cx="6010183" cy="1200329"/>
          </a:xfrm>
          <a:prstGeom prst="rect">
            <a:avLst/>
          </a:prstGeom>
          <a:noFill/>
        </p:spPr>
        <p:txBody>
          <a:bodyPr wrap="square" rtlCol="0">
            <a:spAutoFit/>
          </a:bodyPr>
          <a:lstStyle/>
          <a:p>
            <a:r>
              <a:rPr lang="en-US" dirty="0">
                <a:latin typeface="HGPGothicE" panose="020B0400000000000000" pitchFamily="34" charset="-128"/>
                <a:ea typeface="HGPGothicE" panose="020B0400000000000000" pitchFamily="34" charset="-128"/>
              </a:rPr>
              <a:t>4) Determine if individuals exhibit different migration patterns through standing waters? Is migration through standing waters unidirectional? Is migration through standing water slower than in rivers?</a:t>
            </a:r>
          </a:p>
        </p:txBody>
      </p:sp>
      <p:pic>
        <p:nvPicPr>
          <p:cNvPr id="7" name="Picture 6">
            <a:extLst>
              <a:ext uri="{FF2B5EF4-FFF2-40B4-BE49-F238E27FC236}">
                <a16:creationId xmlns:a16="http://schemas.microsoft.com/office/drawing/2014/main" xmlns="" id="{6D9A3BBC-6342-4256-A4E2-FC115B95FFE0}"/>
              </a:ext>
            </a:extLst>
          </p:cNvPr>
          <p:cNvPicPr>
            <a:picLocks noChangeAspect="1"/>
          </p:cNvPicPr>
          <p:nvPr/>
        </p:nvPicPr>
        <p:blipFill>
          <a:blip r:embed="rId6" cstate="print"/>
          <a:stretch>
            <a:fillRect/>
          </a:stretch>
        </p:blipFill>
        <p:spPr>
          <a:xfrm>
            <a:off x="10728899" y="0"/>
            <a:ext cx="1463101" cy="594385"/>
          </a:xfrm>
          <a:prstGeom prst="rect">
            <a:avLst/>
          </a:prstGeom>
          <a:noFill/>
          <a:ln cap="flat">
            <a:noFill/>
          </a:ln>
        </p:spPr>
      </p:pic>
      <p:grpSp>
        <p:nvGrpSpPr>
          <p:cNvPr id="10" name="Group 9">
            <a:extLst>
              <a:ext uri="{FF2B5EF4-FFF2-40B4-BE49-F238E27FC236}">
                <a16:creationId xmlns:a16="http://schemas.microsoft.com/office/drawing/2014/main" xmlns="" id="{FB1F25B3-CA0E-431C-A118-2DE57AD1B731}"/>
              </a:ext>
            </a:extLst>
          </p:cNvPr>
          <p:cNvGrpSpPr/>
          <p:nvPr/>
        </p:nvGrpSpPr>
        <p:grpSpPr>
          <a:xfrm>
            <a:off x="259225" y="2081183"/>
            <a:ext cx="5080608" cy="3834020"/>
            <a:chOff x="5798848" y="1307805"/>
            <a:chExt cx="5773684" cy="4162646"/>
          </a:xfrm>
        </p:grpSpPr>
        <p:pic>
          <p:nvPicPr>
            <p:cNvPr id="11" name="Picture 10" descr="Map&#10;&#10;Description automatically generated">
              <a:extLst>
                <a:ext uri="{FF2B5EF4-FFF2-40B4-BE49-F238E27FC236}">
                  <a16:creationId xmlns:a16="http://schemas.microsoft.com/office/drawing/2014/main" xmlns="" id="{A289E66C-FF5E-42C8-93DD-BB370448D011}"/>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798848" y="1387549"/>
              <a:ext cx="5773684" cy="4082902"/>
            </a:xfrm>
            <a:prstGeom prst="rect">
              <a:avLst/>
            </a:prstGeom>
          </p:spPr>
        </p:pic>
        <p:sp>
          <p:nvSpPr>
            <p:cNvPr id="12" name="TextBox 11">
              <a:extLst>
                <a:ext uri="{FF2B5EF4-FFF2-40B4-BE49-F238E27FC236}">
                  <a16:creationId xmlns:a16="http://schemas.microsoft.com/office/drawing/2014/main" xmlns="" id="{F4160453-9392-4C37-9D74-182B8569FBF0}"/>
                </a:ext>
              </a:extLst>
            </p:cNvPr>
            <p:cNvSpPr txBox="1"/>
            <p:nvPr/>
          </p:nvSpPr>
          <p:spPr>
            <a:xfrm>
              <a:off x="7878724" y="1307805"/>
              <a:ext cx="873307" cy="400989"/>
            </a:xfrm>
            <a:prstGeom prst="rect">
              <a:avLst/>
            </a:prstGeom>
            <a:noFill/>
          </p:spPr>
          <p:txBody>
            <a:bodyPr wrap="square" rtlCol="0">
              <a:spAutoFit/>
            </a:bodyPr>
            <a:lstStyle/>
            <a:p>
              <a:r>
                <a:rPr lang="en-GB" dirty="0"/>
                <a:t>10%</a:t>
              </a:r>
            </a:p>
          </p:txBody>
        </p:sp>
        <p:sp>
          <p:nvSpPr>
            <p:cNvPr id="13" name="TextBox 12">
              <a:extLst>
                <a:ext uri="{FF2B5EF4-FFF2-40B4-BE49-F238E27FC236}">
                  <a16:creationId xmlns:a16="http://schemas.microsoft.com/office/drawing/2014/main" xmlns="" id="{B3737676-AA7B-4A20-8D93-F59A17C329F5}"/>
                </a:ext>
              </a:extLst>
            </p:cNvPr>
            <p:cNvSpPr txBox="1"/>
            <p:nvPr/>
          </p:nvSpPr>
          <p:spPr>
            <a:xfrm>
              <a:off x="8518348" y="3244334"/>
              <a:ext cx="873307" cy="400989"/>
            </a:xfrm>
            <a:prstGeom prst="rect">
              <a:avLst/>
            </a:prstGeom>
            <a:noFill/>
          </p:spPr>
          <p:txBody>
            <a:bodyPr wrap="square" rtlCol="0">
              <a:spAutoFit/>
            </a:bodyPr>
            <a:lstStyle/>
            <a:p>
              <a:r>
                <a:rPr lang="en-GB" dirty="0"/>
                <a:t>48%</a:t>
              </a:r>
            </a:p>
          </p:txBody>
        </p:sp>
        <p:sp>
          <p:nvSpPr>
            <p:cNvPr id="14" name="TextBox 13">
              <a:extLst>
                <a:ext uri="{FF2B5EF4-FFF2-40B4-BE49-F238E27FC236}">
                  <a16:creationId xmlns:a16="http://schemas.microsoft.com/office/drawing/2014/main" xmlns="" id="{764E6CAA-7B04-4079-A48C-EB3141D33D6B}"/>
                </a:ext>
              </a:extLst>
            </p:cNvPr>
            <p:cNvSpPr txBox="1"/>
            <p:nvPr/>
          </p:nvSpPr>
          <p:spPr>
            <a:xfrm>
              <a:off x="9845747" y="4476307"/>
              <a:ext cx="1020816" cy="400989"/>
            </a:xfrm>
            <a:prstGeom prst="rect">
              <a:avLst/>
            </a:prstGeom>
            <a:noFill/>
          </p:spPr>
          <p:txBody>
            <a:bodyPr wrap="square" rtlCol="0">
              <a:spAutoFit/>
            </a:bodyPr>
            <a:lstStyle/>
            <a:p>
              <a:r>
                <a:rPr lang="en-GB" dirty="0"/>
                <a:t>50%</a:t>
              </a:r>
            </a:p>
          </p:txBody>
        </p:sp>
      </p:grpSp>
      <p:sp>
        <p:nvSpPr>
          <p:cNvPr id="3" name="Oval 2">
            <a:extLst>
              <a:ext uri="{FF2B5EF4-FFF2-40B4-BE49-F238E27FC236}">
                <a16:creationId xmlns:a16="http://schemas.microsoft.com/office/drawing/2014/main" xmlns="" id="{EC896C14-CBC9-4B01-AA93-97B3DBA509A5}"/>
              </a:ext>
            </a:extLst>
          </p:cNvPr>
          <p:cNvSpPr/>
          <p:nvPr/>
        </p:nvSpPr>
        <p:spPr>
          <a:xfrm>
            <a:off x="3835955" y="5203286"/>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xmlns="" id="{DD4F8EE2-6778-4772-BA56-424B1A7C2A28}"/>
              </a:ext>
            </a:extLst>
          </p:cNvPr>
          <p:cNvSpPr/>
          <p:nvPr/>
        </p:nvSpPr>
        <p:spPr>
          <a:xfrm>
            <a:off x="2208717" y="2412620"/>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xmlns="" id="{08198B8B-C261-4A7F-A0CC-6483034C8FBC}"/>
              </a:ext>
            </a:extLst>
          </p:cNvPr>
          <p:cNvSpPr/>
          <p:nvPr/>
        </p:nvSpPr>
        <p:spPr>
          <a:xfrm>
            <a:off x="2346368" y="2845994"/>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xmlns="" id="{A2B7AEC5-B4CE-4ADE-A5AE-426E372645F1}"/>
              </a:ext>
            </a:extLst>
          </p:cNvPr>
          <p:cNvSpPr/>
          <p:nvPr/>
        </p:nvSpPr>
        <p:spPr>
          <a:xfrm>
            <a:off x="2489292" y="3306270"/>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xmlns="" id="{2667546B-0DD5-4048-B9B4-3EE01E32C3C8}"/>
              </a:ext>
            </a:extLst>
          </p:cNvPr>
          <p:cNvSpPr/>
          <p:nvPr/>
        </p:nvSpPr>
        <p:spPr>
          <a:xfrm>
            <a:off x="2705444" y="3723025"/>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xmlns="" id="{ECBCA813-B3BB-42E6-8A7C-D974E4BFE5E9}"/>
              </a:ext>
            </a:extLst>
          </p:cNvPr>
          <p:cNvSpPr/>
          <p:nvPr/>
        </p:nvSpPr>
        <p:spPr>
          <a:xfrm>
            <a:off x="2873530" y="4093666"/>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xmlns="" id="{90BA1DA3-815A-466F-9EA0-4A5217095846}"/>
              </a:ext>
            </a:extLst>
          </p:cNvPr>
          <p:cNvSpPr/>
          <p:nvPr/>
        </p:nvSpPr>
        <p:spPr>
          <a:xfrm>
            <a:off x="3005090" y="4377443"/>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xmlns="" id="{E21AA2EA-2655-4479-BC33-A42FB2FA0E08}"/>
              </a:ext>
            </a:extLst>
          </p:cNvPr>
          <p:cNvSpPr/>
          <p:nvPr/>
        </p:nvSpPr>
        <p:spPr>
          <a:xfrm>
            <a:off x="3221439" y="4686613"/>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xmlns="" id="{ABD75E63-50BE-4989-A3AC-6E17B653F55B}"/>
              </a:ext>
            </a:extLst>
          </p:cNvPr>
          <p:cNvSpPr/>
          <p:nvPr/>
        </p:nvSpPr>
        <p:spPr>
          <a:xfrm>
            <a:off x="3455989" y="5018620"/>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xmlns="" id="{549E5B31-FCD9-4046-A428-8BE9ACCE2643}"/>
              </a:ext>
            </a:extLst>
          </p:cNvPr>
          <p:cNvSpPr/>
          <p:nvPr/>
        </p:nvSpPr>
        <p:spPr>
          <a:xfrm>
            <a:off x="3455989" y="5508966"/>
            <a:ext cx="45719" cy="5697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xmlns="" id="{D01B70B4-02A8-4CDD-A136-4A527FB5A6AC}"/>
              </a:ext>
            </a:extLst>
          </p:cNvPr>
          <p:cNvSpPr txBox="1"/>
          <p:nvPr/>
        </p:nvSpPr>
        <p:spPr>
          <a:xfrm>
            <a:off x="3737590" y="5171264"/>
            <a:ext cx="1366360" cy="369332"/>
          </a:xfrm>
          <a:prstGeom prst="rect">
            <a:avLst/>
          </a:prstGeom>
          <a:noFill/>
        </p:spPr>
        <p:txBody>
          <a:bodyPr wrap="square" rtlCol="0">
            <a:spAutoFit/>
          </a:bodyPr>
          <a:lstStyle/>
          <a:p>
            <a:pPr algn="l"/>
            <a:r>
              <a:rPr lang="en-GB" dirty="0">
                <a:latin typeface="HGPGothicE" panose="020B0900000000000000" pitchFamily="34" charset="-128"/>
                <a:ea typeface="HGPGothicE" panose="020B0900000000000000" pitchFamily="34" charset="-128"/>
              </a:rPr>
              <a:t>A3</a:t>
            </a:r>
          </a:p>
        </p:txBody>
      </p:sp>
    </p:spTree>
    <p:extLst>
      <p:ext uri="{BB962C8B-B14F-4D97-AF65-F5344CB8AC3E}">
        <p14:creationId xmlns:p14="http://schemas.microsoft.com/office/powerpoint/2010/main" xmlns="" val="368101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77F16AE3-8B50-468D-8DB0-96733CB45FDE}"/>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5" name="TextBox 4">
            <a:extLst>
              <a:ext uri="{FF2B5EF4-FFF2-40B4-BE49-F238E27FC236}">
                <a16:creationId xmlns:a16="http://schemas.microsoft.com/office/drawing/2014/main" xmlns="" id="{0A0645B4-9493-41DF-B15D-4BF341B26D13}"/>
              </a:ext>
            </a:extLst>
          </p:cNvPr>
          <p:cNvSpPr txBox="1"/>
          <p:nvPr/>
        </p:nvSpPr>
        <p:spPr>
          <a:xfrm>
            <a:off x="0" y="0"/>
            <a:ext cx="4618653" cy="461665"/>
          </a:xfrm>
          <a:prstGeom prst="rect">
            <a:avLst/>
          </a:prstGeom>
          <a:noFill/>
        </p:spPr>
        <p:txBody>
          <a:bodyPr wrap="square" rtlCol="0">
            <a:spAutoFit/>
          </a:bodyPr>
          <a:lstStyle/>
          <a:p>
            <a:r>
              <a:rPr lang="en-GB" sz="2400" u="sng" dirty="0">
                <a:latin typeface="HGPGothicE" panose="020B0900000000000000" pitchFamily="34" charset="-128"/>
                <a:ea typeface="HGPGothicE" panose="020B0900000000000000" pitchFamily="34" charset="-128"/>
              </a:rPr>
              <a:t>Sea Array Detections 2020</a:t>
            </a:r>
          </a:p>
        </p:txBody>
      </p:sp>
      <p:pic>
        <p:nvPicPr>
          <p:cNvPr id="6" name="Picture 5" descr="Map&#10;&#10;Description automatically generated">
            <a:extLst>
              <a:ext uri="{FF2B5EF4-FFF2-40B4-BE49-F238E27FC236}">
                <a16:creationId xmlns:a16="http://schemas.microsoft.com/office/drawing/2014/main" xmlns="" id="{523933AF-696B-4EBC-B7E0-026E35BFDAF4}"/>
              </a:ext>
            </a:extLst>
          </p:cNvPr>
          <p:cNvPicPr/>
          <p:nvPr/>
        </p:nvPicPr>
        <p:blipFill>
          <a:blip r:embed="rId4" cstate="print">
            <a:extLst>
              <a:ext uri="{28A0092B-C50C-407E-A947-70E740481C1C}">
                <a14:useLocalDpi xmlns:a14="http://schemas.microsoft.com/office/drawing/2010/main" xmlns="" val="0"/>
              </a:ext>
            </a:extLst>
          </a:blip>
          <a:stretch>
            <a:fillRect/>
          </a:stretch>
        </p:blipFill>
        <p:spPr>
          <a:xfrm>
            <a:off x="1051499" y="594385"/>
            <a:ext cx="9677400" cy="5907078"/>
          </a:xfrm>
          <a:prstGeom prst="rect">
            <a:avLst/>
          </a:prstGeom>
          <a:ln>
            <a:solidFill>
              <a:schemeClr val="tx1"/>
            </a:solidFill>
          </a:ln>
        </p:spPr>
      </p:pic>
    </p:spTree>
    <p:extLst>
      <p:ext uri="{BB962C8B-B14F-4D97-AF65-F5344CB8AC3E}">
        <p14:creationId xmlns:p14="http://schemas.microsoft.com/office/powerpoint/2010/main" xmlns="" val="356499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48FDABCE-EB6D-453D-85EE-AEEDD0687976}"/>
              </a:ext>
            </a:extLst>
          </p:cNvPr>
          <p:cNvSpPr txBox="1"/>
          <p:nvPr/>
        </p:nvSpPr>
        <p:spPr>
          <a:xfrm>
            <a:off x="0" y="0"/>
            <a:ext cx="4618653" cy="461665"/>
          </a:xfrm>
          <a:prstGeom prst="rect">
            <a:avLst/>
          </a:prstGeom>
          <a:noFill/>
        </p:spPr>
        <p:txBody>
          <a:bodyPr wrap="square" rtlCol="0">
            <a:spAutoFit/>
          </a:bodyPr>
          <a:lstStyle/>
          <a:p>
            <a:r>
              <a:rPr lang="en-GB" sz="2400" u="sng" dirty="0">
                <a:latin typeface="HGPGothicE" panose="020B0900000000000000" pitchFamily="34" charset="-128"/>
                <a:ea typeface="HGPGothicE" panose="020B0900000000000000" pitchFamily="34" charset="-128"/>
              </a:rPr>
              <a:t>Conclusion</a:t>
            </a:r>
          </a:p>
        </p:txBody>
      </p:sp>
      <p:pic>
        <p:nvPicPr>
          <p:cNvPr id="7" name="Picture 6">
            <a:extLst>
              <a:ext uri="{FF2B5EF4-FFF2-40B4-BE49-F238E27FC236}">
                <a16:creationId xmlns:a16="http://schemas.microsoft.com/office/drawing/2014/main" xmlns="" id="{274EE059-E508-46BC-9C87-EFB17715A111}"/>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10" name="TextBox 9">
            <a:extLst>
              <a:ext uri="{FF2B5EF4-FFF2-40B4-BE49-F238E27FC236}">
                <a16:creationId xmlns:a16="http://schemas.microsoft.com/office/drawing/2014/main" xmlns="" id="{9A46C940-A8CC-4AA4-922E-10F3685320FF}"/>
              </a:ext>
            </a:extLst>
          </p:cNvPr>
          <p:cNvSpPr txBox="1"/>
          <p:nvPr/>
        </p:nvSpPr>
        <p:spPr>
          <a:xfrm>
            <a:off x="271731" y="381430"/>
            <a:ext cx="10645629" cy="6740307"/>
          </a:xfrm>
          <a:prstGeom prst="rect">
            <a:avLst/>
          </a:prstGeom>
          <a:noFill/>
        </p:spPr>
        <p:txBody>
          <a:bodyPr wrap="square" rtlCol="0">
            <a:spAutoFit/>
          </a:bodyPr>
          <a:lstStyle/>
          <a:p>
            <a:pPr marL="285750" indent="-285750">
              <a:buFont typeface="Arial" panose="020B0604020202020204" pitchFamily="34" charset="0"/>
              <a:buChar char="•"/>
            </a:pPr>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GB" dirty="0">
                <a:latin typeface="HGPGothicE" panose="020B0900000000000000" pitchFamily="34" charset="-128"/>
                <a:ea typeface="HGPGothicE" panose="020B0900000000000000" pitchFamily="34" charset="-128"/>
              </a:rPr>
              <a:t>Are there habitat specific costs to migration?</a:t>
            </a:r>
          </a:p>
          <a:p>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GB" dirty="0">
                <a:latin typeface="HGPGothicE" panose="020B0900000000000000" pitchFamily="34" charset="-128"/>
                <a:ea typeface="HGPGothicE" panose="020B0900000000000000" pitchFamily="34" charset="-128"/>
              </a:rPr>
              <a:t>Do environmental factors influence migration success and duration throughout the river Derwent?</a:t>
            </a:r>
          </a:p>
          <a:p>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GB" dirty="0">
                <a:latin typeface="HGPGothicE" panose="020B0900000000000000" pitchFamily="34" charset="-128"/>
                <a:ea typeface="HGPGothicE" panose="020B0900000000000000" pitchFamily="34" charset="-128"/>
              </a:rPr>
              <a:t>Do each section experience different influencing environmental factors?</a:t>
            </a:r>
          </a:p>
          <a:p>
            <a:r>
              <a:rPr lang="en-US" dirty="0">
                <a:solidFill>
                  <a:srgbClr val="000000"/>
                </a:solidFill>
                <a:latin typeface="HGPGothicE" panose="020B0900000000000000" pitchFamily="34" charset="-128"/>
                <a:ea typeface="HGPGothicE" panose="020B0900000000000000" pitchFamily="34" charset="-128"/>
              </a:rPr>
              <a:t> </a:t>
            </a:r>
          </a:p>
          <a:p>
            <a:pPr marL="285750" indent="-285750">
              <a:buFont typeface="Arial" panose="020B0604020202020204" pitchFamily="34" charset="0"/>
              <a:buChar char="•"/>
            </a:pPr>
            <a:endParaRPr lang="en-US" dirty="0">
              <a:solidFill>
                <a:srgbClr val="000000"/>
              </a:solidFill>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US" dirty="0">
                <a:solidFill>
                  <a:srgbClr val="000000"/>
                </a:solidFill>
                <a:latin typeface="HGPGothicE" panose="020B0900000000000000" pitchFamily="34" charset="-128"/>
                <a:ea typeface="HGPGothicE" panose="020B0900000000000000" pitchFamily="34" charset="-128"/>
              </a:rPr>
              <a:t>Do individuals </a:t>
            </a:r>
            <a:r>
              <a:rPr lang="en-US" dirty="0">
                <a:latin typeface="HGPGothicE" panose="020B0400000000000000" pitchFamily="34" charset="-128"/>
                <a:ea typeface="HGPGothicE" panose="020B0400000000000000" pitchFamily="34" charset="-128"/>
              </a:rPr>
              <a:t>exhibit different migration patterns through standing waters? </a:t>
            </a:r>
          </a:p>
          <a:p>
            <a:endParaRPr lang="en-US" dirty="0">
              <a:latin typeface="HGPGothicE" panose="020B0400000000000000" pitchFamily="34" charset="-128"/>
              <a:ea typeface="HGPGothicE" panose="020B0400000000000000" pitchFamily="34" charset="-128"/>
            </a:endParaRPr>
          </a:p>
          <a:p>
            <a:pPr marL="285750" indent="-285750">
              <a:buFont typeface="Arial" panose="020B0604020202020204" pitchFamily="34" charset="0"/>
              <a:buChar char="•"/>
            </a:pPr>
            <a:endParaRPr lang="en-US" dirty="0">
              <a:solidFill>
                <a:srgbClr val="000000"/>
              </a:solidFill>
              <a:latin typeface="HGPGothicE" panose="020B0400000000000000" pitchFamily="34" charset="-128"/>
              <a:ea typeface="HGPGothicE" panose="020B0400000000000000" pitchFamily="34" charset="-128"/>
            </a:endParaRPr>
          </a:p>
          <a:p>
            <a:pPr marL="285750" indent="-285750">
              <a:buFont typeface="Arial" panose="020B0604020202020204" pitchFamily="34" charset="0"/>
              <a:buChar char="•"/>
            </a:pPr>
            <a:r>
              <a:rPr lang="en-US" dirty="0">
                <a:latin typeface="HGPGothicE" panose="020B0400000000000000" pitchFamily="34" charset="-128"/>
                <a:ea typeface="HGPGothicE" panose="020B0400000000000000" pitchFamily="34" charset="-128"/>
              </a:rPr>
              <a:t>Is migration through standing waters unidirectional? </a:t>
            </a:r>
          </a:p>
          <a:p>
            <a:endParaRPr lang="en-US" dirty="0">
              <a:latin typeface="HGPGothicE" panose="020B0400000000000000" pitchFamily="34" charset="-128"/>
              <a:ea typeface="HGPGothicE" panose="020B0400000000000000" pitchFamily="34" charset="-128"/>
            </a:endParaRPr>
          </a:p>
          <a:p>
            <a:pPr marL="285750" indent="-285750">
              <a:buFont typeface="Arial" panose="020B0604020202020204" pitchFamily="34" charset="0"/>
              <a:buChar char="•"/>
            </a:pPr>
            <a:endParaRPr lang="en-US" dirty="0">
              <a:solidFill>
                <a:srgbClr val="000000"/>
              </a:solidFill>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US" dirty="0">
                <a:latin typeface="HGPGothicE" panose="020B0400000000000000" pitchFamily="34" charset="-128"/>
                <a:ea typeface="HGPGothicE" panose="020B0400000000000000" pitchFamily="34" charset="-128"/>
              </a:rPr>
              <a:t>Is migration through standing water slower than in rivers?</a:t>
            </a:r>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p:txBody>
      </p:sp>
      <p:sp>
        <p:nvSpPr>
          <p:cNvPr id="17" name="TextBox 16">
            <a:extLst>
              <a:ext uri="{FF2B5EF4-FFF2-40B4-BE49-F238E27FC236}">
                <a16:creationId xmlns:a16="http://schemas.microsoft.com/office/drawing/2014/main" xmlns="" id="{242B25C5-F165-45DA-8C45-383404B48BD1}"/>
              </a:ext>
            </a:extLst>
          </p:cNvPr>
          <p:cNvSpPr txBox="1"/>
          <p:nvPr/>
        </p:nvSpPr>
        <p:spPr>
          <a:xfrm>
            <a:off x="8068510" y="3634665"/>
            <a:ext cx="1941816" cy="523220"/>
          </a:xfrm>
          <a:prstGeom prst="rect">
            <a:avLst/>
          </a:prstGeom>
          <a:noFill/>
        </p:spPr>
        <p:txBody>
          <a:bodyPr wrap="square" rtlCol="0">
            <a:spAutoFit/>
          </a:bodyPr>
          <a:lstStyle/>
          <a:p>
            <a:r>
              <a:rPr lang="en-GB" sz="2800" b="1" dirty="0">
                <a:solidFill>
                  <a:srgbClr val="00BCC1"/>
                </a:solidFill>
                <a:latin typeface="HGPGothicE" panose="020B0900000000000000" pitchFamily="34" charset="-128"/>
                <a:ea typeface="HGPGothicE" panose="020B0900000000000000" pitchFamily="34" charset="-128"/>
              </a:rPr>
              <a:t>YES</a:t>
            </a:r>
          </a:p>
        </p:txBody>
      </p:sp>
      <p:sp>
        <p:nvSpPr>
          <p:cNvPr id="18" name="TextBox 17">
            <a:extLst>
              <a:ext uri="{FF2B5EF4-FFF2-40B4-BE49-F238E27FC236}">
                <a16:creationId xmlns:a16="http://schemas.microsoft.com/office/drawing/2014/main" xmlns="" id="{F3582164-32D7-4F30-9BEE-6A7AB089CD3E}"/>
              </a:ext>
            </a:extLst>
          </p:cNvPr>
          <p:cNvSpPr txBox="1"/>
          <p:nvPr/>
        </p:nvSpPr>
        <p:spPr>
          <a:xfrm>
            <a:off x="5125092" y="1135098"/>
            <a:ext cx="1941816" cy="523220"/>
          </a:xfrm>
          <a:prstGeom prst="rect">
            <a:avLst/>
          </a:prstGeom>
          <a:noFill/>
        </p:spPr>
        <p:txBody>
          <a:bodyPr wrap="square" rtlCol="0">
            <a:spAutoFit/>
          </a:bodyPr>
          <a:lstStyle/>
          <a:p>
            <a:r>
              <a:rPr lang="en-GB" sz="2800" b="1" dirty="0">
                <a:solidFill>
                  <a:srgbClr val="00BCC1"/>
                </a:solidFill>
                <a:latin typeface="HGPGothicE" panose="020B0900000000000000" pitchFamily="34" charset="-128"/>
                <a:ea typeface="HGPGothicE" panose="020B0900000000000000" pitchFamily="34" charset="-128"/>
              </a:rPr>
              <a:t>YES</a:t>
            </a:r>
          </a:p>
        </p:txBody>
      </p:sp>
      <p:sp>
        <p:nvSpPr>
          <p:cNvPr id="19" name="TextBox 18">
            <a:extLst>
              <a:ext uri="{FF2B5EF4-FFF2-40B4-BE49-F238E27FC236}">
                <a16:creationId xmlns:a16="http://schemas.microsoft.com/office/drawing/2014/main" xmlns="" id="{CED95A21-CA26-46DB-A974-AE33CA6AB2EB}"/>
              </a:ext>
            </a:extLst>
          </p:cNvPr>
          <p:cNvSpPr txBox="1"/>
          <p:nvPr/>
        </p:nvSpPr>
        <p:spPr>
          <a:xfrm>
            <a:off x="10250184" y="1956147"/>
            <a:ext cx="1941816" cy="523220"/>
          </a:xfrm>
          <a:prstGeom prst="rect">
            <a:avLst/>
          </a:prstGeom>
          <a:noFill/>
        </p:spPr>
        <p:txBody>
          <a:bodyPr wrap="square" rtlCol="0">
            <a:spAutoFit/>
          </a:bodyPr>
          <a:lstStyle/>
          <a:p>
            <a:r>
              <a:rPr lang="en-GB" sz="2800" b="1" dirty="0">
                <a:solidFill>
                  <a:srgbClr val="00BCC1"/>
                </a:solidFill>
                <a:latin typeface="HGPGothicE" panose="020B0900000000000000" pitchFamily="34" charset="-128"/>
                <a:ea typeface="HGPGothicE" panose="020B0900000000000000" pitchFamily="34" charset="-128"/>
              </a:rPr>
              <a:t>YES</a:t>
            </a:r>
          </a:p>
        </p:txBody>
      </p:sp>
      <p:sp>
        <p:nvSpPr>
          <p:cNvPr id="23" name="TextBox 22">
            <a:extLst>
              <a:ext uri="{FF2B5EF4-FFF2-40B4-BE49-F238E27FC236}">
                <a16:creationId xmlns:a16="http://schemas.microsoft.com/office/drawing/2014/main" xmlns="" id="{286D22F2-CE7E-40E5-B986-2C0811AF8794}"/>
              </a:ext>
            </a:extLst>
          </p:cNvPr>
          <p:cNvSpPr txBox="1"/>
          <p:nvPr/>
        </p:nvSpPr>
        <p:spPr>
          <a:xfrm>
            <a:off x="7596708" y="2828812"/>
            <a:ext cx="1941816" cy="523220"/>
          </a:xfrm>
          <a:prstGeom prst="rect">
            <a:avLst/>
          </a:prstGeom>
          <a:noFill/>
        </p:spPr>
        <p:txBody>
          <a:bodyPr wrap="square" rtlCol="0">
            <a:spAutoFit/>
          </a:bodyPr>
          <a:lstStyle/>
          <a:p>
            <a:r>
              <a:rPr lang="en-GB" sz="2800" b="1" dirty="0">
                <a:solidFill>
                  <a:srgbClr val="00BCC1"/>
                </a:solidFill>
                <a:latin typeface="HGPGothicE" panose="020B0900000000000000" pitchFamily="34" charset="-128"/>
                <a:ea typeface="HGPGothicE" panose="020B0900000000000000" pitchFamily="34" charset="-128"/>
              </a:rPr>
              <a:t>YES</a:t>
            </a:r>
          </a:p>
        </p:txBody>
      </p:sp>
      <p:sp>
        <p:nvSpPr>
          <p:cNvPr id="24" name="TextBox 23">
            <a:extLst>
              <a:ext uri="{FF2B5EF4-FFF2-40B4-BE49-F238E27FC236}">
                <a16:creationId xmlns:a16="http://schemas.microsoft.com/office/drawing/2014/main" xmlns="" id="{2ED71F78-67E5-4BD0-AE9B-F37CA2920AF1}"/>
              </a:ext>
            </a:extLst>
          </p:cNvPr>
          <p:cNvSpPr txBox="1"/>
          <p:nvPr/>
        </p:nvSpPr>
        <p:spPr>
          <a:xfrm>
            <a:off x="5734546" y="4424773"/>
            <a:ext cx="1941816" cy="523220"/>
          </a:xfrm>
          <a:prstGeom prst="rect">
            <a:avLst/>
          </a:prstGeom>
          <a:noFill/>
        </p:spPr>
        <p:txBody>
          <a:bodyPr wrap="square" rtlCol="0">
            <a:spAutoFit/>
          </a:bodyPr>
          <a:lstStyle/>
          <a:p>
            <a:r>
              <a:rPr lang="en-GB" sz="2800" b="1" dirty="0">
                <a:solidFill>
                  <a:srgbClr val="F98E87"/>
                </a:solidFill>
                <a:latin typeface="HGPGothicE" panose="020B0900000000000000" pitchFamily="34" charset="-128"/>
                <a:ea typeface="HGPGothicE" panose="020B0900000000000000" pitchFamily="34" charset="-128"/>
              </a:rPr>
              <a:t>NO</a:t>
            </a:r>
          </a:p>
        </p:txBody>
      </p:sp>
      <p:sp>
        <p:nvSpPr>
          <p:cNvPr id="25" name="TextBox 24">
            <a:extLst>
              <a:ext uri="{FF2B5EF4-FFF2-40B4-BE49-F238E27FC236}">
                <a16:creationId xmlns:a16="http://schemas.microsoft.com/office/drawing/2014/main" xmlns="" id="{44EE0293-C481-41FA-9C06-7B65CCF62C37}"/>
              </a:ext>
            </a:extLst>
          </p:cNvPr>
          <p:cNvSpPr txBox="1"/>
          <p:nvPr/>
        </p:nvSpPr>
        <p:spPr>
          <a:xfrm>
            <a:off x="6322880" y="5276194"/>
            <a:ext cx="1941816" cy="523220"/>
          </a:xfrm>
          <a:prstGeom prst="rect">
            <a:avLst/>
          </a:prstGeom>
          <a:noFill/>
        </p:spPr>
        <p:txBody>
          <a:bodyPr wrap="square" rtlCol="0">
            <a:spAutoFit/>
          </a:bodyPr>
          <a:lstStyle/>
          <a:p>
            <a:r>
              <a:rPr lang="en-GB" sz="2800" b="1" dirty="0">
                <a:solidFill>
                  <a:srgbClr val="00BCC1"/>
                </a:solidFill>
                <a:latin typeface="HGPGothicE" panose="020B0900000000000000" pitchFamily="34" charset="-128"/>
                <a:ea typeface="HGPGothicE" panose="020B0900000000000000" pitchFamily="34" charset="-128"/>
              </a:rPr>
              <a:t>YES</a:t>
            </a:r>
          </a:p>
        </p:txBody>
      </p:sp>
    </p:spTree>
    <p:extLst>
      <p:ext uri="{BB962C8B-B14F-4D97-AF65-F5344CB8AC3E}">
        <p14:creationId xmlns:p14="http://schemas.microsoft.com/office/powerpoint/2010/main" xmlns="" val="200612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3" grpId="0"/>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0BFBC4EB-3528-431E-AD65-1B959508FE77}"/>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5" name="TextBox 4">
            <a:extLst>
              <a:ext uri="{FF2B5EF4-FFF2-40B4-BE49-F238E27FC236}">
                <a16:creationId xmlns:a16="http://schemas.microsoft.com/office/drawing/2014/main" xmlns="" id="{6426540A-D80A-4FB0-BB68-CB93ACC9016D}"/>
              </a:ext>
            </a:extLst>
          </p:cNvPr>
          <p:cNvSpPr txBox="1"/>
          <p:nvPr/>
        </p:nvSpPr>
        <p:spPr>
          <a:xfrm>
            <a:off x="0" y="-7955"/>
            <a:ext cx="3736622"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2021 Study </a:t>
            </a:r>
          </a:p>
        </p:txBody>
      </p:sp>
      <p:pic>
        <p:nvPicPr>
          <p:cNvPr id="3" name="Picture 2" descr="Map&#10;&#10;Description automatically generated with medium confidence">
            <a:extLst>
              <a:ext uri="{FF2B5EF4-FFF2-40B4-BE49-F238E27FC236}">
                <a16:creationId xmlns:a16="http://schemas.microsoft.com/office/drawing/2014/main" xmlns="" id="{6AB25D64-772F-44F6-9CE2-CF847485371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524000" y="594385"/>
            <a:ext cx="8665028" cy="6127536"/>
          </a:xfrm>
          <a:prstGeom prst="rect">
            <a:avLst/>
          </a:prstGeom>
          <a:ln>
            <a:solidFill>
              <a:schemeClr val="tx1"/>
            </a:solidFill>
          </a:ln>
        </p:spPr>
      </p:pic>
    </p:spTree>
    <p:extLst>
      <p:ext uri="{BB962C8B-B14F-4D97-AF65-F5344CB8AC3E}">
        <p14:creationId xmlns:p14="http://schemas.microsoft.com/office/powerpoint/2010/main" xmlns="" val="4165148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DB85B40-B36D-4372-9E37-F5C6A09588FC}"/>
              </a:ext>
            </a:extLst>
          </p:cNvPr>
          <p:cNvPicPr>
            <a:picLocks noChangeAspect="1"/>
          </p:cNvPicPr>
          <p:nvPr/>
        </p:nvPicPr>
        <p:blipFill rotWithShape="1">
          <a:blip r:embed="rId3" cstate="print"/>
          <a:srcRect t="7422" b="17578"/>
          <a:stretch/>
        </p:blipFill>
        <p:spPr>
          <a:xfrm>
            <a:off x="-3047" y="10"/>
            <a:ext cx="12191999" cy="6857990"/>
          </a:xfrm>
          <a:prstGeom prst="rect">
            <a:avLst/>
          </a:prstGeom>
        </p:spPr>
      </p:pic>
      <p:sp>
        <p:nvSpPr>
          <p:cNvPr id="4" name="TextBox 3">
            <a:extLst>
              <a:ext uri="{FF2B5EF4-FFF2-40B4-BE49-F238E27FC236}">
                <a16:creationId xmlns:a16="http://schemas.microsoft.com/office/drawing/2014/main" xmlns="" id="{43C80F50-B01F-444A-A525-DFD6A4171B36}"/>
              </a:ext>
            </a:extLst>
          </p:cNvPr>
          <p:cNvSpPr txBox="1"/>
          <p:nvPr/>
        </p:nvSpPr>
        <p:spPr>
          <a:xfrm>
            <a:off x="1063752" y="1400047"/>
            <a:ext cx="10058400" cy="357477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algn="ctr">
              <a:lnSpc>
                <a:spcPct val="90000"/>
              </a:lnSpc>
              <a:spcBef>
                <a:spcPct val="0"/>
              </a:spcBef>
              <a:spcAft>
                <a:spcPts val="600"/>
              </a:spcAft>
            </a:pPr>
            <a:r>
              <a:rPr lang="en-US" sz="5200" u="sng" dirty="0">
                <a:solidFill>
                  <a:srgbClr val="FFFFFF"/>
                </a:solidFill>
                <a:latin typeface="+mj-lt"/>
                <a:ea typeface="+mj-ea"/>
                <a:cs typeface="+mj-cs"/>
              </a:rPr>
              <a:t>Thank you for listening</a:t>
            </a:r>
          </a:p>
          <a:p>
            <a:pPr algn="ctr">
              <a:lnSpc>
                <a:spcPct val="90000"/>
              </a:lnSpc>
              <a:spcBef>
                <a:spcPct val="0"/>
              </a:spcBef>
              <a:spcAft>
                <a:spcPts val="600"/>
              </a:spcAft>
            </a:pPr>
            <a:endParaRPr lang="en-US" sz="5200" u="sng" dirty="0">
              <a:solidFill>
                <a:srgbClr val="FFFFFF"/>
              </a:solidFill>
              <a:latin typeface="+mj-lt"/>
              <a:ea typeface="+mj-ea"/>
              <a:cs typeface="+mj-cs"/>
            </a:endParaRPr>
          </a:p>
          <a:p>
            <a:pPr algn="ctr">
              <a:lnSpc>
                <a:spcPct val="90000"/>
              </a:lnSpc>
              <a:spcBef>
                <a:spcPct val="0"/>
              </a:spcBef>
              <a:spcAft>
                <a:spcPts val="600"/>
              </a:spcAft>
            </a:pPr>
            <a:r>
              <a:rPr lang="en-US" sz="5200" u="sng" dirty="0">
                <a:solidFill>
                  <a:srgbClr val="FFFFFF"/>
                </a:solidFill>
                <a:latin typeface="+mj-lt"/>
                <a:ea typeface="+mj-ea"/>
                <a:cs typeface="+mj-cs"/>
              </a:rPr>
              <a:t>Any Questions?</a:t>
            </a:r>
          </a:p>
        </p:txBody>
      </p:sp>
    </p:spTree>
    <p:extLst>
      <p:ext uri="{BB962C8B-B14F-4D97-AF65-F5344CB8AC3E}">
        <p14:creationId xmlns:p14="http://schemas.microsoft.com/office/powerpoint/2010/main" xmlns="" val="2727315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xmlns="" id="{7EFD21D2-0997-4B38-8E91-174FC7C8E18D}"/>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60500" y="774700"/>
            <a:ext cx="9864725" cy="5967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al 4">
            <a:extLst>
              <a:ext uri="{FF2B5EF4-FFF2-40B4-BE49-F238E27FC236}">
                <a16:creationId xmlns:a16="http://schemas.microsoft.com/office/drawing/2014/main" xmlns="" id="{48A9CA37-CEFC-41A1-9B3D-394CC00DB7F7}"/>
              </a:ext>
            </a:extLst>
          </p:cNvPr>
          <p:cNvSpPr/>
          <p:nvPr/>
        </p:nvSpPr>
        <p:spPr>
          <a:xfrm>
            <a:off x="2080727" y="1940854"/>
            <a:ext cx="3573453" cy="1968674"/>
          </a:xfrm>
          <a:prstGeom prst="ellipse">
            <a:avLst/>
          </a:prstGeom>
          <a:noFill/>
          <a:ln w="38100">
            <a:solidFill>
              <a:srgbClr val="BB030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xmlns="" id="{DA3A9071-711A-4E32-A9D2-47CB21DEF704}"/>
              </a:ext>
            </a:extLst>
          </p:cNvPr>
          <p:cNvSpPr txBox="1"/>
          <p:nvPr/>
        </p:nvSpPr>
        <p:spPr>
          <a:xfrm>
            <a:off x="0" y="-7955"/>
            <a:ext cx="3736622"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Atlantic Salmon Life-Cycle </a:t>
            </a:r>
          </a:p>
        </p:txBody>
      </p:sp>
      <p:pic>
        <p:nvPicPr>
          <p:cNvPr id="7" name="Picture 6">
            <a:extLst>
              <a:ext uri="{FF2B5EF4-FFF2-40B4-BE49-F238E27FC236}">
                <a16:creationId xmlns:a16="http://schemas.microsoft.com/office/drawing/2014/main" xmlns="" id="{4F20E9F6-1078-45F4-B0B8-325D7C621A7E}"/>
              </a:ext>
            </a:extLst>
          </p:cNvPr>
          <p:cNvPicPr>
            <a:picLocks noChangeAspect="1"/>
          </p:cNvPicPr>
          <p:nvPr/>
        </p:nvPicPr>
        <p:blipFill>
          <a:blip r:embed="rId4" cstate="print"/>
          <a:stretch>
            <a:fillRect/>
          </a:stretch>
        </p:blipFill>
        <p:spPr>
          <a:xfrm>
            <a:off x="10728899" y="0"/>
            <a:ext cx="1463101" cy="594385"/>
          </a:xfrm>
          <a:prstGeom prst="rect">
            <a:avLst/>
          </a:prstGeom>
          <a:noFill/>
          <a:ln cap="flat">
            <a:noFill/>
          </a:ln>
        </p:spPr>
      </p:pic>
      <p:sp>
        <p:nvSpPr>
          <p:cNvPr id="8" name="TextBox 4">
            <a:extLst>
              <a:ext uri="{FF2B5EF4-FFF2-40B4-BE49-F238E27FC236}">
                <a16:creationId xmlns:a16="http://schemas.microsoft.com/office/drawing/2014/main" xmlns="" id="{CED1751C-C5FC-4477-BA8A-12E63C79FF8D}"/>
              </a:ext>
            </a:extLst>
          </p:cNvPr>
          <p:cNvSpPr txBox="1"/>
          <p:nvPr/>
        </p:nvSpPr>
        <p:spPr>
          <a:xfrm>
            <a:off x="11325225" y="6619080"/>
            <a:ext cx="2867028" cy="2460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1000" b="0" i="0" u="none" strike="noStrike" kern="1200" cap="none" spc="0" baseline="0" dirty="0">
                <a:solidFill>
                  <a:srgbClr val="000000"/>
                </a:solidFill>
                <a:uFillTx/>
                <a:latin typeface="Calibri" pitchFamily="34"/>
              </a:rPr>
              <a:t>NASCO 2019</a:t>
            </a:r>
          </a:p>
        </p:txBody>
      </p:sp>
    </p:spTree>
    <p:extLst>
      <p:ext uri="{BB962C8B-B14F-4D97-AF65-F5344CB8AC3E}">
        <p14:creationId xmlns:p14="http://schemas.microsoft.com/office/powerpoint/2010/main" xmlns="" val="14348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9CAA391-89C2-4292-9CCC-9362D7B84245}"/>
              </a:ext>
            </a:extLst>
          </p:cNvPr>
          <p:cNvSpPr txBox="1"/>
          <p:nvPr/>
        </p:nvSpPr>
        <p:spPr>
          <a:xfrm>
            <a:off x="107193" y="52518"/>
            <a:ext cx="6090407"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Cumbria Catchment reduction </a:t>
            </a:r>
          </a:p>
        </p:txBody>
      </p:sp>
      <p:pic>
        <p:nvPicPr>
          <p:cNvPr id="5" name="Picture 6">
            <a:extLst>
              <a:ext uri="{FF2B5EF4-FFF2-40B4-BE49-F238E27FC236}">
                <a16:creationId xmlns:a16="http://schemas.microsoft.com/office/drawing/2014/main" xmlns="" id="{B53DA052-E736-4BA7-9D20-192C88EFCEDD}"/>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pic>
        <p:nvPicPr>
          <p:cNvPr id="6" name="Picture 5">
            <a:extLst>
              <a:ext uri="{FF2B5EF4-FFF2-40B4-BE49-F238E27FC236}">
                <a16:creationId xmlns:a16="http://schemas.microsoft.com/office/drawing/2014/main" xmlns="" id="{D0B44FD3-3054-4C47-98E8-50276D893178}"/>
              </a:ext>
            </a:extLst>
          </p:cNvPr>
          <p:cNvPicPr>
            <a:picLocks noChangeAspect="1"/>
          </p:cNvPicPr>
          <p:nvPr/>
        </p:nvPicPr>
        <p:blipFill>
          <a:blip r:embed="rId4" cstate="print">
            <a:extLst>
              <a:ext uri="{BEBA8EAE-BF5A-486C-A8C5-ECC9F3942E4B}">
                <a14:imgProps xmlns:a14="http://schemas.microsoft.com/office/drawing/2010/main" xmlns="">
                  <a14:imgLayer r:embed="rId5">
                    <a14:imgEffect>
                      <a14:saturation sat="200000"/>
                    </a14:imgEffect>
                  </a14:imgLayer>
                </a14:imgProps>
              </a:ext>
            </a:extLst>
          </a:blip>
          <a:stretch>
            <a:fillRect/>
          </a:stretch>
        </p:blipFill>
        <p:spPr>
          <a:xfrm>
            <a:off x="216311" y="1905131"/>
            <a:ext cx="7472734" cy="4776541"/>
          </a:xfrm>
          <a:prstGeom prst="rect">
            <a:avLst/>
          </a:prstGeom>
        </p:spPr>
      </p:pic>
      <p:sp>
        <p:nvSpPr>
          <p:cNvPr id="7" name="TextBox 6">
            <a:extLst>
              <a:ext uri="{FF2B5EF4-FFF2-40B4-BE49-F238E27FC236}">
                <a16:creationId xmlns:a16="http://schemas.microsoft.com/office/drawing/2014/main" xmlns="" id="{56E50F95-71BA-422C-8A71-2C419D36D783}"/>
              </a:ext>
            </a:extLst>
          </p:cNvPr>
          <p:cNvSpPr txBox="1"/>
          <p:nvPr/>
        </p:nvSpPr>
        <p:spPr>
          <a:xfrm>
            <a:off x="8216732" y="2782692"/>
            <a:ext cx="3386789" cy="3693319"/>
          </a:xfrm>
          <a:prstGeom prst="rect">
            <a:avLst/>
          </a:prstGeom>
          <a:noFill/>
        </p:spPr>
        <p:txBody>
          <a:bodyPr wrap="square" rtlCol="0">
            <a:spAutoFit/>
          </a:bodyPr>
          <a:lstStyle/>
          <a:p>
            <a:r>
              <a:rPr lang="en-GB" b="1" u="sng" dirty="0">
                <a:latin typeface="HGPGothicE" panose="020B0400000000000000" pitchFamily="34" charset="-128"/>
                <a:ea typeface="HGPGothicE" panose="020B0400000000000000" pitchFamily="34" charset="-128"/>
              </a:rPr>
              <a:t>Rod Catches:</a:t>
            </a:r>
          </a:p>
          <a:p>
            <a:endParaRPr lang="en-GB" b="1" u="sng" dirty="0">
              <a:latin typeface="HGPGothicE" panose="020B0400000000000000" pitchFamily="34" charset="-128"/>
              <a:ea typeface="HGPGothicE" panose="020B0400000000000000" pitchFamily="34" charset="-128"/>
            </a:endParaRPr>
          </a:p>
          <a:p>
            <a:pPr marL="285750" indent="-285750">
              <a:buFont typeface="Arial" panose="020B0604020202020204" pitchFamily="34" charset="0"/>
              <a:buChar char="•"/>
            </a:pPr>
            <a:r>
              <a:rPr lang="en-GB" dirty="0">
                <a:latin typeface="HGPGothicE" panose="020B0400000000000000" pitchFamily="34" charset="-128"/>
                <a:ea typeface="HGPGothicE" panose="020B0400000000000000" pitchFamily="34" charset="-128"/>
              </a:rPr>
              <a:t>Data collected throughout the catchment 2007-2017.</a:t>
            </a:r>
          </a:p>
          <a:p>
            <a:endParaRPr lang="en-GB" dirty="0">
              <a:latin typeface="HGPGothicE" panose="020B0400000000000000" pitchFamily="34" charset="-128"/>
              <a:ea typeface="HGPGothicE" panose="020B0400000000000000" pitchFamily="34" charset="-128"/>
            </a:endParaRPr>
          </a:p>
          <a:p>
            <a:pPr marL="285750" indent="-285750">
              <a:buFont typeface="Arial" panose="020B0604020202020204" pitchFamily="34" charset="0"/>
              <a:buChar char="•"/>
            </a:pPr>
            <a:r>
              <a:rPr lang="en-GB" dirty="0">
                <a:latin typeface="HGPGothicE" panose="020B0400000000000000" pitchFamily="34" charset="-128"/>
                <a:ea typeface="HGPGothicE" panose="020B0400000000000000" pitchFamily="34" charset="-128"/>
              </a:rPr>
              <a:t>Derwent rod catches of Atlantic salmon have declined by 77% across 10 years. </a:t>
            </a:r>
          </a:p>
          <a:p>
            <a:endParaRPr lang="en-GB" dirty="0">
              <a:latin typeface="HGPGothicE" panose="020B0400000000000000" pitchFamily="34" charset="-128"/>
              <a:ea typeface="HGPGothicE" panose="020B0400000000000000" pitchFamily="34" charset="-128"/>
            </a:endParaRPr>
          </a:p>
          <a:p>
            <a:pPr marL="285750" indent="-285750">
              <a:buFont typeface="Arial" panose="020B0604020202020204" pitchFamily="34" charset="0"/>
              <a:buChar char="•"/>
            </a:pPr>
            <a:r>
              <a:rPr lang="en-GB" dirty="0">
                <a:latin typeface="HGPGothicE" panose="020B0400000000000000" pitchFamily="34" charset="-128"/>
                <a:ea typeface="HGPGothicE" panose="020B0400000000000000" pitchFamily="34" charset="-128"/>
              </a:rPr>
              <a:t>Since 2015 a small increase has been found (unknown reason). </a:t>
            </a:r>
          </a:p>
        </p:txBody>
      </p:sp>
      <p:sp>
        <p:nvSpPr>
          <p:cNvPr id="8" name="TextBox 7">
            <a:extLst>
              <a:ext uri="{FF2B5EF4-FFF2-40B4-BE49-F238E27FC236}">
                <a16:creationId xmlns:a16="http://schemas.microsoft.com/office/drawing/2014/main" xmlns="" id="{71F21DAB-6843-4D88-A6DA-172554599EBD}"/>
              </a:ext>
            </a:extLst>
          </p:cNvPr>
          <p:cNvSpPr txBox="1"/>
          <p:nvPr/>
        </p:nvSpPr>
        <p:spPr>
          <a:xfrm>
            <a:off x="4792756" y="514183"/>
            <a:ext cx="7182933" cy="1754326"/>
          </a:xfrm>
          <a:prstGeom prst="rect">
            <a:avLst/>
          </a:prstGeom>
          <a:noFill/>
        </p:spPr>
        <p:txBody>
          <a:bodyPr wrap="square">
            <a:spAutoFit/>
          </a:bodyPr>
          <a:lstStyle/>
          <a:p>
            <a:r>
              <a:rPr lang="en-GB" i="1" dirty="0">
                <a:latin typeface="HGPGothicE" panose="020B0900000000000000" pitchFamily="34" charset="-128"/>
                <a:ea typeface="HGPGothicE" panose="020B0900000000000000" pitchFamily="34" charset="-128"/>
              </a:rPr>
              <a:t>S. salar</a:t>
            </a:r>
            <a:r>
              <a:rPr lang="en-GB" dirty="0">
                <a:latin typeface="HGPGothicE" panose="020B0900000000000000" pitchFamily="34" charset="-128"/>
                <a:ea typeface="HGPGothicE" panose="020B0900000000000000" pitchFamily="34" charset="-128"/>
              </a:rPr>
              <a:t> have been listed in annexes II and V of the European Union’s Habitats Directive as a species of European importance </a:t>
            </a: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r>
              <a:rPr lang="en-US" dirty="0">
                <a:latin typeface="HGPGothicE" panose="020B0900000000000000" pitchFamily="34" charset="-128"/>
                <a:ea typeface="HGPGothicE" panose="020B0900000000000000" pitchFamily="34" charset="-128"/>
              </a:rPr>
              <a:t>Atlantic salmon has been categorized as a Priority Species under the UK Post-2010 Biodiversity Framework.</a:t>
            </a:r>
          </a:p>
        </p:txBody>
      </p:sp>
      <p:grpSp>
        <p:nvGrpSpPr>
          <p:cNvPr id="38" name="Group 37">
            <a:extLst>
              <a:ext uri="{FF2B5EF4-FFF2-40B4-BE49-F238E27FC236}">
                <a16:creationId xmlns:a16="http://schemas.microsoft.com/office/drawing/2014/main" xmlns="" id="{63BE3E2E-8439-4330-ADD1-E6267C7951D7}"/>
              </a:ext>
            </a:extLst>
          </p:cNvPr>
          <p:cNvGrpSpPr/>
          <p:nvPr/>
        </p:nvGrpSpPr>
        <p:grpSpPr>
          <a:xfrm>
            <a:off x="1022555" y="2163097"/>
            <a:ext cx="5487856" cy="3588774"/>
            <a:chOff x="1022555" y="2163097"/>
            <a:chExt cx="5487856" cy="3588774"/>
          </a:xfrm>
        </p:grpSpPr>
        <p:cxnSp>
          <p:nvCxnSpPr>
            <p:cNvPr id="9" name="Straight Connector 8">
              <a:extLst>
                <a:ext uri="{FF2B5EF4-FFF2-40B4-BE49-F238E27FC236}">
                  <a16:creationId xmlns:a16="http://schemas.microsoft.com/office/drawing/2014/main" xmlns="" id="{3F9A16FC-A50F-4E53-AC7A-9645AC799CAF}"/>
                </a:ext>
              </a:extLst>
            </p:cNvPr>
            <p:cNvCxnSpPr>
              <a:cxnSpLocks/>
            </p:cNvCxnSpPr>
            <p:nvPr/>
          </p:nvCxnSpPr>
          <p:spPr>
            <a:xfrm>
              <a:off x="1022555" y="2163097"/>
              <a:ext cx="521110" cy="442451"/>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BAAED2C5-A168-44FA-BC6C-B379275C3F65}"/>
                </a:ext>
              </a:extLst>
            </p:cNvPr>
            <p:cNvCxnSpPr>
              <a:cxnSpLocks/>
            </p:cNvCxnSpPr>
            <p:nvPr/>
          </p:nvCxnSpPr>
          <p:spPr>
            <a:xfrm>
              <a:off x="1543665" y="2605548"/>
              <a:ext cx="527687" cy="1297858"/>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BAE7A8DA-438F-43D5-B656-AED064B1D06A}"/>
                </a:ext>
              </a:extLst>
            </p:cNvPr>
            <p:cNvCxnSpPr>
              <a:cxnSpLocks/>
            </p:cNvCxnSpPr>
            <p:nvPr/>
          </p:nvCxnSpPr>
          <p:spPr>
            <a:xfrm flipH="1">
              <a:off x="2071354" y="2743363"/>
              <a:ext cx="579739" cy="1160043"/>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5A7A371-9E80-4ED5-9B09-D1B9C0179837}"/>
                </a:ext>
              </a:extLst>
            </p:cNvPr>
            <p:cNvCxnSpPr>
              <a:cxnSpLocks/>
            </p:cNvCxnSpPr>
            <p:nvPr/>
          </p:nvCxnSpPr>
          <p:spPr>
            <a:xfrm>
              <a:off x="2651093" y="2743363"/>
              <a:ext cx="507880" cy="685637"/>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1631742C-5EDA-43DF-B564-5FD3959F384B}"/>
                </a:ext>
              </a:extLst>
            </p:cNvPr>
            <p:cNvCxnSpPr>
              <a:cxnSpLocks/>
            </p:cNvCxnSpPr>
            <p:nvPr/>
          </p:nvCxnSpPr>
          <p:spPr>
            <a:xfrm>
              <a:off x="3125935" y="3379838"/>
              <a:ext cx="560725" cy="1249513"/>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5777EEB8-0F20-4AC3-B949-2E5438BC1AC9}"/>
                </a:ext>
              </a:extLst>
            </p:cNvPr>
            <p:cNvCxnSpPr>
              <a:cxnSpLocks/>
            </p:cNvCxnSpPr>
            <p:nvPr/>
          </p:nvCxnSpPr>
          <p:spPr>
            <a:xfrm>
              <a:off x="3686660" y="4629351"/>
              <a:ext cx="560725" cy="0"/>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BA93D75D-110B-46B1-90E6-012536157FA8}"/>
                </a:ext>
              </a:extLst>
            </p:cNvPr>
            <p:cNvCxnSpPr>
              <a:cxnSpLocks/>
            </p:cNvCxnSpPr>
            <p:nvPr/>
          </p:nvCxnSpPr>
          <p:spPr>
            <a:xfrm>
              <a:off x="4251680" y="4637681"/>
              <a:ext cx="541076" cy="662783"/>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A3BBA031-37D0-4FCD-8F84-F16499EDC853}"/>
                </a:ext>
              </a:extLst>
            </p:cNvPr>
            <p:cNvCxnSpPr>
              <a:cxnSpLocks/>
            </p:cNvCxnSpPr>
            <p:nvPr/>
          </p:nvCxnSpPr>
          <p:spPr>
            <a:xfrm>
              <a:off x="4792756" y="5292028"/>
              <a:ext cx="527687" cy="459843"/>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C9B8B00-DB83-40B7-A97D-25212A59C728}"/>
                </a:ext>
              </a:extLst>
            </p:cNvPr>
            <p:cNvCxnSpPr>
              <a:cxnSpLocks/>
            </p:cNvCxnSpPr>
            <p:nvPr/>
          </p:nvCxnSpPr>
          <p:spPr>
            <a:xfrm flipV="1">
              <a:off x="5320443" y="5521949"/>
              <a:ext cx="541076" cy="229922"/>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5D3C9780-2054-4CDA-84A9-87D097973E4F}"/>
                </a:ext>
              </a:extLst>
            </p:cNvPr>
            <p:cNvCxnSpPr>
              <a:cxnSpLocks/>
            </p:cNvCxnSpPr>
            <p:nvPr/>
          </p:nvCxnSpPr>
          <p:spPr>
            <a:xfrm flipV="1">
              <a:off x="5859464" y="5171768"/>
              <a:ext cx="650947" cy="358472"/>
            </a:xfrm>
            <a:prstGeom prst="line">
              <a:avLst/>
            </a:prstGeom>
            <a:ln w="53975">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40" name="Straight Connector 39">
            <a:extLst>
              <a:ext uri="{FF2B5EF4-FFF2-40B4-BE49-F238E27FC236}">
                <a16:creationId xmlns:a16="http://schemas.microsoft.com/office/drawing/2014/main" xmlns="" id="{E83A65E3-D78E-4A1B-8865-2A4876944BE4}"/>
              </a:ext>
            </a:extLst>
          </p:cNvPr>
          <p:cNvCxnSpPr>
            <a:cxnSpLocks/>
          </p:cNvCxnSpPr>
          <p:nvPr/>
        </p:nvCxnSpPr>
        <p:spPr>
          <a:xfrm>
            <a:off x="6862916" y="3923070"/>
            <a:ext cx="206477" cy="0"/>
          </a:xfrm>
          <a:prstGeom prst="line">
            <a:avLst/>
          </a:prstGeom>
          <a:ln w="4762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80905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xmlns="" id="{67984B3A-5D94-4E3B-AB28-42A331A64263}"/>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9" name="TextBox 8">
            <a:extLst>
              <a:ext uri="{FF2B5EF4-FFF2-40B4-BE49-F238E27FC236}">
                <a16:creationId xmlns:a16="http://schemas.microsoft.com/office/drawing/2014/main" xmlns="" id="{8E17A690-8C08-4794-9E77-627C45206C73}"/>
              </a:ext>
            </a:extLst>
          </p:cNvPr>
          <p:cNvSpPr txBox="1"/>
          <p:nvPr/>
        </p:nvSpPr>
        <p:spPr>
          <a:xfrm>
            <a:off x="-1" y="-7955"/>
            <a:ext cx="8522564"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Natural and Human Built River Threats Along River Derwent </a:t>
            </a:r>
          </a:p>
        </p:txBody>
      </p:sp>
      <p:pic>
        <p:nvPicPr>
          <p:cNvPr id="11266" name="Picture 2" descr="Image result for yearl weir">
            <a:extLst>
              <a:ext uri="{FF2B5EF4-FFF2-40B4-BE49-F238E27FC236}">
                <a16:creationId xmlns:a16="http://schemas.microsoft.com/office/drawing/2014/main" xmlns="" id="{A1BC79E8-76EB-4939-BA3C-0515BD44ED5D}"/>
              </a:ext>
            </a:extLst>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15299"/>
          <a:stretch/>
        </p:blipFill>
        <p:spPr bwMode="auto">
          <a:xfrm>
            <a:off x="5347099" y="594385"/>
            <a:ext cx="6266149" cy="3456498"/>
          </a:xfrm>
          <a:prstGeom prst="rect">
            <a:avLst/>
          </a:prstGeom>
          <a:noFill/>
          <a:extLst>
            <a:ext uri="{909E8E84-426E-40DD-AFC4-6F175D3DCCD1}">
              <a14:hiddenFill xmlns:a14="http://schemas.microsoft.com/office/drawing/2010/main" xmlns="">
                <a:solidFill>
                  <a:srgbClr val="FFFFFF"/>
                </a:solidFill>
              </a14:hiddenFill>
            </a:ext>
          </a:extLst>
        </p:spPr>
      </p:pic>
      <p:pic>
        <p:nvPicPr>
          <p:cNvPr id="11268" name="Picture 4" descr="Image preview">
            <a:extLst>
              <a:ext uri="{FF2B5EF4-FFF2-40B4-BE49-F238E27FC236}">
                <a16:creationId xmlns:a16="http://schemas.microsoft.com/office/drawing/2014/main" xmlns="" id="{E8073B29-0DFD-4643-AD1A-E33F60405C13}"/>
              </a:ext>
            </a:extLst>
          </p:cNvPr>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t="18667" b="33340"/>
          <a:stretch/>
        </p:blipFill>
        <p:spPr bwMode="auto">
          <a:xfrm>
            <a:off x="5347098" y="3601733"/>
            <a:ext cx="6266149" cy="3007348"/>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4">
            <a:extLst>
              <a:ext uri="{FF2B5EF4-FFF2-40B4-BE49-F238E27FC236}">
                <a16:creationId xmlns:a16="http://schemas.microsoft.com/office/drawing/2014/main" xmlns="" id="{E0FD4473-4058-4A55-8230-0A40DB2B156E}"/>
              </a:ext>
            </a:extLst>
          </p:cNvPr>
          <p:cNvPicPr>
            <a:picLocks noChangeAspect="1"/>
          </p:cNvPicPr>
          <p:nvPr/>
        </p:nvPicPr>
        <p:blipFill rotWithShape="1">
          <a:blip r:embed="rId6" cstate="print"/>
          <a:srcRect t="9762"/>
          <a:stretch/>
        </p:blipFill>
        <p:spPr>
          <a:xfrm>
            <a:off x="350552" y="594385"/>
            <a:ext cx="4996547" cy="3007348"/>
          </a:xfrm>
          <a:prstGeom prst="rect">
            <a:avLst/>
          </a:prstGeom>
        </p:spPr>
      </p:pic>
      <p:sp>
        <p:nvSpPr>
          <p:cNvPr id="13" name="TextBox 12">
            <a:extLst>
              <a:ext uri="{FF2B5EF4-FFF2-40B4-BE49-F238E27FC236}">
                <a16:creationId xmlns:a16="http://schemas.microsoft.com/office/drawing/2014/main" xmlns="" id="{A89370FF-7844-48AD-89A1-F5D841366C4F}"/>
              </a:ext>
            </a:extLst>
          </p:cNvPr>
          <p:cNvSpPr txBox="1"/>
          <p:nvPr/>
        </p:nvSpPr>
        <p:spPr>
          <a:xfrm>
            <a:off x="350552" y="3232401"/>
            <a:ext cx="3022963" cy="369332"/>
          </a:xfrm>
          <a:prstGeom prst="rect">
            <a:avLst/>
          </a:prstGeom>
          <a:noFill/>
        </p:spPr>
        <p:txBody>
          <a:bodyPr wrap="square" rtlCol="0">
            <a:spAutoFit/>
          </a:bodyPr>
          <a:lstStyle/>
          <a:p>
            <a:r>
              <a:rPr lang="en-GB" dirty="0">
                <a:solidFill>
                  <a:schemeClr val="bg1"/>
                </a:solidFill>
                <a:latin typeface="HGPGothicE" panose="020B0900000000000000" pitchFamily="34" charset="-128"/>
                <a:ea typeface="HGPGothicE" panose="020B0900000000000000" pitchFamily="34" charset="-128"/>
              </a:rPr>
              <a:t>Bassenthwaite Lake</a:t>
            </a:r>
          </a:p>
        </p:txBody>
      </p:sp>
      <p:sp>
        <p:nvSpPr>
          <p:cNvPr id="17" name="TextBox 16">
            <a:extLst>
              <a:ext uri="{FF2B5EF4-FFF2-40B4-BE49-F238E27FC236}">
                <a16:creationId xmlns:a16="http://schemas.microsoft.com/office/drawing/2014/main" xmlns="" id="{0BE35638-F06A-4E7D-918E-5AEF9EE5EDAB}"/>
              </a:ext>
            </a:extLst>
          </p:cNvPr>
          <p:cNvSpPr txBox="1"/>
          <p:nvPr/>
        </p:nvSpPr>
        <p:spPr>
          <a:xfrm>
            <a:off x="5347099" y="3162064"/>
            <a:ext cx="3022963" cy="369332"/>
          </a:xfrm>
          <a:prstGeom prst="rect">
            <a:avLst/>
          </a:prstGeom>
          <a:noFill/>
        </p:spPr>
        <p:txBody>
          <a:bodyPr wrap="square" rtlCol="0">
            <a:spAutoFit/>
          </a:bodyPr>
          <a:lstStyle/>
          <a:p>
            <a:r>
              <a:rPr lang="en-GB" dirty="0">
                <a:solidFill>
                  <a:schemeClr val="bg1"/>
                </a:solidFill>
                <a:latin typeface="HGPGothicE" panose="020B0900000000000000" pitchFamily="34" charset="-128"/>
                <a:ea typeface="HGPGothicE" panose="020B0900000000000000" pitchFamily="34" charset="-128"/>
              </a:rPr>
              <a:t>Yearl Weir</a:t>
            </a:r>
          </a:p>
        </p:txBody>
      </p:sp>
      <p:sp>
        <p:nvSpPr>
          <p:cNvPr id="18" name="TextBox 17">
            <a:extLst>
              <a:ext uri="{FF2B5EF4-FFF2-40B4-BE49-F238E27FC236}">
                <a16:creationId xmlns:a16="http://schemas.microsoft.com/office/drawing/2014/main" xmlns="" id="{19E93E17-A798-4773-9FCA-8DC449B130E6}"/>
              </a:ext>
            </a:extLst>
          </p:cNvPr>
          <p:cNvSpPr txBox="1"/>
          <p:nvPr/>
        </p:nvSpPr>
        <p:spPr>
          <a:xfrm>
            <a:off x="5347099" y="6218025"/>
            <a:ext cx="3022963" cy="369332"/>
          </a:xfrm>
          <a:prstGeom prst="rect">
            <a:avLst/>
          </a:prstGeom>
          <a:noFill/>
        </p:spPr>
        <p:txBody>
          <a:bodyPr wrap="square" rtlCol="0">
            <a:spAutoFit/>
          </a:bodyPr>
          <a:lstStyle/>
          <a:p>
            <a:r>
              <a:rPr lang="en-GB" dirty="0">
                <a:solidFill>
                  <a:schemeClr val="bg1"/>
                </a:solidFill>
                <a:latin typeface="HGPGothicE" panose="020B0900000000000000" pitchFamily="34" charset="-128"/>
                <a:ea typeface="HGPGothicE" panose="020B0900000000000000" pitchFamily="34" charset="-128"/>
              </a:rPr>
              <a:t>Coops Weir</a:t>
            </a:r>
          </a:p>
        </p:txBody>
      </p:sp>
      <p:pic>
        <p:nvPicPr>
          <p:cNvPr id="11270" name="Picture 6" descr="Image result for cockermouth">
            <a:extLst>
              <a:ext uri="{FF2B5EF4-FFF2-40B4-BE49-F238E27FC236}">
                <a16:creationId xmlns:a16="http://schemas.microsoft.com/office/drawing/2014/main" xmlns="" id="{35EE0D18-3249-41E8-80C8-EE29C680382E}"/>
              </a:ext>
            </a:extLst>
          </p:cNvPr>
          <p:cNvPicPr>
            <a:picLocks noChangeAspect="1" noChangeArrowheads="1"/>
          </p:cNvPicPr>
          <p:nvPr/>
        </p:nvPicPr>
        <p:blipFill rotWithShape="1">
          <a:blip r:embed="rId7" cstate="print">
            <a:extLst>
              <a:ext uri="{28A0092B-C50C-407E-A947-70E740481C1C}">
                <a14:useLocalDpi xmlns:a14="http://schemas.microsoft.com/office/drawing/2010/main" xmlns="" val="0"/>
              </a:ext>
            </a:extLst>
          </a:blip>
          <a:srcRect t="2479" b="1"/>
          <a:stretch/>
        </p:blipFill>
        <p:spPr bwMode="auto">
          <a:xfrm>
            <a:off x="350551" y="3597613"/>
            <a:ext cx="4996547" cy="3007347"/>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TextBox 19">
            <a:extLst>
              <a:ext uri="{FF2B5EF4-FFF2-40B4-BE49-F238E27FC236}">
                <a16:creationId xmlns:a16="http://schemas.microsoft.com/office/drawing/2014/main" xmlns="" id="{DD475F72-23FB-4DA5-B826-60A0389BF6F7}"/>
              </a:ext>
            </a:extLst>
          </p:cNvPr>
          <p:cNvSpPr txBox="1"/>
          <p:nvPr/>
        </p:nvSpPr>
        <p:spPr>
          <a:xfrm>
            <a:off x="350550" y="5960689"/>
            <a:ext cx="4883921" cy="646331"/>
          </a:xfrm>
          <a:prstGeom prst="rect">
            <a:avLst/>
          </a:prstGeom>
          <a:noFill/>
        </p:spPr>
        <p:txBody>
          <a:bodyPr wrap="square" rtlCol="0">
            <a:spAutoFit/>
          </a:bodyPr>
          <a:lstStyle/>
          <a:p>
            <a:r>
              <a:rPr lang="en-GB" dirty="0">
                <a:solidFill>
                  <a:schemeClr val="bg1"/>
                </a:solidFill>
                <a:latin typeface="HGPGothicE" panose="020B0900000000000000" pitchFamily="34" charset="-128"/>
                <a:ea typeface="HGPGothicE" panose="020B0900000000000000" pitchFamily="34" charset="-128"/>
              </a:rPr>
              <a:t>Urbanised areas- Keswick, Cockermouth &amp; Workington</a:t>
            </a:r>
          </a:p>
        </p:txBody>
      </p:sp>
    </p:spTree>
    <p:extLst>
      <p:ext uri="{BB962C8B-B14F-4D97-AF65-F5344CB8AC3E}">
        <p14:creationId xmlns:p14="http://schemas.microsoft.com/office/powerpoint/2010/main" xmlns="" val="391932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FA6B9659-D8FC-4DE2-A84A-FEFFD4DE1BBF}"/>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6" name="TextBox 5">
            <a:extLst>
              <a:ext uri="{FF2B5EF4-FFF2-40B4-BE49-F238E27FC236}">
                <a16:creationId xmlns:a16="http://schemas.microsoft.com/office/drawing/2014/main" xmlns="" id="{F53D9A36-2CF7-4029-A9D7-8A423C12CDCB}"/>
              </a:ext>
            </a:extLst>
          </p:cNvPr>
          <p:cNvSpPr txBox="1"/>
          <p:nvPr/>
        </p:nvSpPr>
        <p:spPr>
          <a:xfrm>
            <a:off x="0" y="-7955"/>
            <a:ext cx="3736622"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Aims and Objectives</a:t>
            </a:r>
          </a:p>
        </p:txBody>
      </p:sp>
      <p:sp>
        <p:nvSpPr>
          <p:cNvPr id="9" name="TextBox 8">
            <a:extLst>
              <a:ext uri="{FF2B5EF4-FFF2-40B4-BE49-F238E27FC236}">
                <a16:creationId xmlns:a16="http://schemas.microsoft.com/office/drawing/2014/main" xmlns="" id="{C28D6E3E-1B60-40CB-B859-C6700BDD46D9}"/>
              </a:ext>
            </a:extLst>
          </p:cNvPr>
          <p:cNvSpPr txBox="1"/>
          <p:nvPr/>
        </p:nvSpPr>
        <p:spPr>
          <a:xfrm>
            <a:off x="483299" y="805112"/>
            <a:ext cx="11149901" cy="369332"/>
          </a:xfrm>
          <a:prstGeom prst="rect">
            <a:avLst/>
          </a:prstGeom>
          <a:noFill/>
        </p:spPr>
        <p:txBody>
          <a:bodyPr wrap="square">
            <a:spAutoFit/>
          </a:bodyPr>
          <a:lstStyle/>
          <a:p>
            <a:r>
              <a:rPr lang="en-US" dirty="0">
                <a:solidFill>
                  <a:srgbClr val="000000"/>
                </a:solidFill>
                <a:latin typeface="HGPGothicE" panose="020B0900000000000000" pitchFamily="34" charset="-128"/>
                <a:ea typeface="HGPGothicE" panose="020B0900000000000000" pitchFamily="34" charset="-128"/>
              </a:rPr>
              <a:t>Aim to </a:t>
            </a:r>
            <a:r>
              <a:rPr lang="en-US" sz="1800" b="0" i="0" u="none" strike="noStrike" baseline="0" dirty="0">
                <a:solidFill>
                  <a:srgbClr val="000000"/>
                </a:solidFill>
                <a:latin typeface="HGPGothicE" panose="020B0900000000000000" pitchFamily="34" charset="-128"/>
                <a:ea typeface="HGPGothicE" panose="020B0900000000000000" pitchFamily="34" charset="-128"/>
              </a:rPr>
              <a:t>evaluate the migration costs on this population across natural</a:t>
            </a:r>
            <a:r>
              <a:rPr lang="en-US" sz="1800" b="0" i="0" u="none" strike="noStrike" dirty="0">
                <a:solidFill>
                  <a:srgbClr val="000000"/>
                </a:solidFill>
                <a:latin typeface="HGPGothicE" panose="020B0900000000000000" pitchFamily="34" charset="-128"/>
                <a:ea typeface="HGPGothicE" panose="020B0900000000000000" pitchFamily="34" charset="-128"/>
              </a:rPr>
              <a:t> and </a:t>
            </a:r>
            <a:r>
              <a:rPr lang="en-US" sz="1800" b="0" i="0" u="none" strike="noStrike" baseline="0" dirty="0">
                <a:solidFill>
                  <a:srgbClr val="000000"/>
                </a:solidFill>
                <a:latin typeface="HGPGothicE" panose="020B0900000000000000" pitchFamily="34" charset="-128"/>
                <a:ea typeface="HGPGothicE" panose="020B0900000000000000" pitchFamily="34" charset="-128"/>
              </a:rPr>
              <a:t>anthropogenic</a:t>
            </a:r>
            <a:r>
              <a:rPr lang="en-US" sz="1800" b="0" i="0" u="none" strike="noStrike" dirty="0">
                <a:solidFill>
                  <a:srgbClr val="000000"/>
                </a:solidFill>
                <a:latin typeface="HGPGothicE" panose="020B0900000000000000" pitchFamily="34" charset="-128"/>
                <a:ea typeface="HGPGothicE" panose="020B0900000000000000" pitchFamily="34" charset="-128"/>
              </a:rPr>
              <a:t> </a:t>
            </a:r>
            <a:r>
              <a:rPr lang="en-US" sz="1800" b="0" i="0" u="none" strike="noStrike" baseline="0" dirty="0">
                <a:solidFill>
                  <a:srgbClr val="000000"/>
                </a:solidFill>
                <a:latin typeface="HGPGothicE" panose="020B0900000000000000" pitchFamily="34" charset="-128"/>
                <a:ea typeface="HGPGothicE" panose="020B0900000000000000" pitchFamily="34" charset="-128"/>
              </a:rPr>
              <a:t>river</a:t>
            </a:r>
            <a:r>
              <a:rPr lang="en-US" sz="1800" b="0" i="0" u="none" strike="noStrike" dirty="0">
                <a:solidFill>
                  <a:srgbClr val="000000"/>
                </a:solidFill>
                <a:latin typeface="HGPGothicE" panose="020B0900000000000000" pitchFamily="34" charset="-128"/>
                <a:ea typeface="HGPGothicE" panose="020B0900000000000000" pitchFamily="34" charset="-128"/>
              </a:rPr>
              <a:t> </a:t>
            </a:r>
            <a:r>
              <a:rPr lang="en-US" sz="1800" b="0" i="0" u="none" strike="noStrike" baseline="0" dirty="0">
                <a:solidFill>
                  <a:srgbClr val="000000"/>
                </a:solidFill>
                <a:latin typeface="HGPGothicE" panose="020B0900000000000000" pitchFamily="34" charset="-128"/>
                <a:ea typeface="HGPGothicE" panose="020B0900000000000000" pitchFamily="34" charset="-128"/>
              </a:rPr>
              <a:t>threats. </a:t>
            </a:r>
            <a:endParaRPr lang="en-GB" dirty="0">
              <a:latin typeface="HGPGothicE" panose="020B0900000000000000" pitchFamily="34" charset="-128"/>
              <a:ea typeface="HGPGothicE" panose="020B0900000000000000" pitchFamily="34" charset="-128"/>
            </a:endParaRPr>
          </a:p>
        </p:txBody>
      </p:sp>
    </p:spTree>
    <p:extLst>
      <p:ext uri="{BB962C8B-B14F-4D97-AF65-F5344CB8AC3E}">
        <p14:creationId xmlns:p14="http://schemas.microsoft.com/office/powerpoint/2010/main" xmlns="" val="4243216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DE639CF-CCED-4836-93E0-6D29F0861206}"/>
              </a:ext>
            </a:extLst>
          </p:cNvPr>
          <p:cNvSpPr txBox="1"/>
          <p:nvPr/>
        </p:nvSpPr>
        <p:spPr>
          <a:xfrm>
            <a:off x="0" y="-7955"/>
            <a:ext cx="3736622"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Aims and Objectives</a:t>
            </a:r>
          </a:p>
        </p:txBody>
      </p:sp>
      <p:pic>
        <p:nvPicPr>
          <p:cNvPr id="5" name="Picture 6">
            <a:extLst>
              <a:ext uri="{FF2B5EF4-FFF2-40B4-BE49-F238E27FC236}">
                <a16:creationId xmlns:a16="http://schemas.microsoft.com/office/drawing/2014/main" xmlns="" id="{D01E62E2-F9E9-4B51-B765-6CC58DC1F6F0}"/>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8" name="TextBox 7">
            <a:extLst>
              <a:ext uri="{FF2B5EF4-FFF2-40B4-BE49-F238E27FC236}">
                <a16:creationId xmlns:a16="http://schemas.microsoft.com/office/drawing/2014/main" xmlns="" id="{2BA70930-FE64-4CE3-8041-0F1C2CF478F8}"/>
              </a:ext>
            </a:extLst>
          </p:cNvPr>
          <p:cNvSpPr txBox="1"/>
          <p:nvPr/>
        </p:nvSpPr>
        <p:spPr>
          <a:xfrm>
            <a:off x="483298" y="805112"/>
            <a:ext cx="11149901" cy="646331"/>
          </a:xfrm>
          <a:prstGeom prst="rect">
            <a:avLst/>
          </a:prstGeom>
          <a:noFill/>
        </p:spPr>
        <p:txBody>
          <a:bodyPr wrap="square">
            <a:spAutoFit/>
          </a:bodyPr>
          <a:lstStyle/>
          <a:p>
            <a:r>
              <a:rPr lang="en-US" sz="1800" b="0" i="0" u="none" strike="noStrike" baseline="0" dirty="0">
                <a:solidFill>
                  <a:srgbClr val="000000"/>
                </a:solidFill>
                <a:latin typeface="HGPGothicE" panose="020B0900000000000000" pitchFamily="34" charset="-128"/>
                <a:ea typeface="HGPGothicE" panose="020B0900000000000000" pitchFamily="34" charset="-128"/>
              </a:rPr>
              <a:t>The objective of the study is to understand and close the knowledge gaps in smolt migration literature and the evidence found will be used to potentially enable future management strategies to be implemented.</a:t>
            </a:r>
            <a:endParaRPr lang="en-GB" dirty="0">
              <a:latin typeface="HGPGothicE" panose="020B0900000000000000" pitchFamily="34" charset="-128"/>
              <a:ea typeface="HGPGothicE" panose="020B0900000000000000" pitchFamily="34" charset="-128"/>
            </a:endParaRPr>
          </a:p>
        </p:txBody>
      </p:sp>
      <p:sp>
        <p:nvSpPr>
          <p:cNvPr id="9" name="TextBox 8">
            <a:extLst>
              <a:ext uri="{FF2B5EF4-FFF2-40B4-BE49-F238E27FC236}">
                <a16:creationId xmlns:a16="http://schemas.microsoft.com/office/drawing/2014/main" xmlns="" id="{F29CE6E1-6BA1-45DF-902A-55D1A6113D89}"/>
              </a:ext>
            </a:extLst>
          </p:cNvPr>
          <p:cNvSpPr txBox="1"/>
          <p:nvPr/>
        </p:nvSpPr>
        <p:spPr>
          <a:xfrm>
            <a:off x="483297" y="5452723"/>
            <a:ext cx="11149901" cy="923330"/>
          </a:xfrm>
          <a:prstGeom prst="rect">
            <a:avLst/>
          </a:prstGeom>
          <a:noFill/>
        </p:spPr>
        <p:txBody>
          <a:bodyPr wrap="square">
            <a:spAutoFit/>
          </a:bodyPr>
          <a:lstStyle/>
          <a:p>
            <a:r>
              <a:rPr lang="en-US" dirty="0">
                <a:solidFill>
                  <a:srgbClr val="000000"/>
                </a:solidFill>
                <a:latin typeface="HGPGothicE" panose="020B0900000000000000" pitchFamily="34" charset="-128"/>
                <a:ea typeface="HGPGothicE" panose="020B0900000000000000" pitchFamily="34" charset="-128"/>
              </a:rPr>
              <a:t>4</a:t>
            </a:r>
            <a:r>
              <a:rPr lang="en-US" b="0" i="0" u="none" strike="noStrike" baseline="0" dirty="0">
                <a:solidFill>
                  <a:srgbClr val="000000"/>
                </a:solidFill>
                <a:latin typeface="HGPGothicE" panose="020B0900000000000000" pitchFamily="34" charset="-128"/>
                <a:ea typeface="HGPGothicE" panose="020B0900000000000000" pitchFamily="34" charset="-128"/>
              </a:rPr>
              <a:t>) Determine if individuals exhibit different migration patterns through standing waters? </a:t>
            </a:r>
            <a:r>
              <a:rPr lang="en-US" dirty="0">
                <a:solidFill>
                  <a:srgbClr val="000000"/>
                </a:solidFill>
                <a:latin typeface="HGPGothicE" panose="020B0900000000000000" pitchFamily="34" charset="-128"/>
                <a:ea typeface="HGPGothicE" panose="020B0900000000000000" pitchFamily="34" charset="-128"/>
              </a:rPr>
              <a:t>Is migration through standing waters unidirectional? </a:t>
            </a:r>
            <a:r>
              <a:rPr lang="en-US" b="0" i="0" u="none" strike="noStrike" baseline="0" dirty="0">
                <a:solidFill>
                  <a:srgbClr val="000000"/>
                </a:solidFill>
                <a:latin typeface="HGPGothicE" panose="020B0900000000000000" pitchFamily="34" charset="-128"/>
                <a:ea typeface="HGPGothicE" panose="020B0900000000000000" pitchFamily="34" charset="-128"/>
              </a:rPr>
              <a:t>Is migration through standing water slower than in rivers? </a:t>
            </a:r>
            <a:endParaRPr lang="en-US" sz="1800" b="0" i="0" u="none" strike="noStrike" baseline="0" dirty="0">
              <a:solidFill>
                <a:srgbClr val="000000"/>
              </a:solidFill>
              <a:latin typeface="HGPGothicE" panose="020B0900000000000000" pitchFamily="34" charset="-128"/>
              <a:ea typeface="HGPGothicE" panose="020B0900000000000000" pitchFamily="34" charset="-128"/>
            </a:endParaRPr>
          </a:p>
          <a:p>
            <a:r>
              <a:rPr lang="en-US" sz="1800" b="0" i="0" u="none" strike="noStrike" baseline="0" dirty="0">
                <a:solidFill>
                  <a:srgbClr val="000000"/>
                </a:solidFill>
                <a:latin typeface="HGPGothicE" panose="020B0900000000000000" pitchFamily="34" charset="-128"/>
                <a:ea typeface="HGPGothicE" panose="020B0900000000000000" pitchFamily="34" charset="-128"/>
              </a:rPr>
              <a:t>  </a:t>
            </a:r>
            <a:endParaRPr lang="en-GB" dirty="0">
              <a:latin typeface="HGPGothicE" panose="020B0900000000000000" pitchFamily="34" charset="-128"/>
              <a:ea typeface="HGPGothicE" panose="020B0900000000000000" pitchFamily="34" charset="-128"/>
            </a:endParaRPr>
          </a:p>
        </p:txBody>
      </p:sp>
      <p:sp>
        <p:nvSpPr>
          <p:cNvPr id="10" name="TextBox 9">
            <a:extLst>
              <a:ext uri="{FF2B5EF4-FFF2-40B4-BE49-F238E27FC236}">
                <a16:creationId xmlns:a16="http://schemas.microsoft.com/office/drawing/2014/main" xmlns="" id="{8E62736D-0787-43F6-A7C1-2E8645EF9E66}"/>
              </a:ext>
            </a:extLst>
          </p:cNvPr>
          <p:cNvSpPr txBox="1"/>
          <p:nvPr/>
        </p:nvSpPr>
        <p:spPr>
          <a:xfrm>
            <a:off x="408433" y="1616162"/>
            <a:ext cx="11149901" cy="1754326"/>
          </a:xfrm>
          <a:prstGeom prst="rect">
            <a:avLst/>
          </a:prstGeom>
          <a:noFill/>
        </p:spPr>
        <p:txBody>
          <a:bodyPr wrap="square">
            <a:spAutoFit/>
          </a:bodyPr>
          <a:lstStyle/>
          <a:p>
            <a:endParaRPr lang="en-US" dirty="0">
              <a:solidFill>
                <a:srgbClr val="000000"/>
              </a:solidFill>
              <a:latin typeface="HGPGothicE" panose="020B0900000000000000" pitchFamily="34" charset="-128"/>
              <a:ea typeface="HGPGothicE" panose="020B0900000000000000" pitchFamily="34" charset="-128"/>
            </a:endParaRPr>
          </a:p>
          <a:p>
            <a:pPr algn="l"/>
            <a:endParaRPr lang="en-US" dirty="0">
              <a:solidFill>
                <a:srgbClr val="000000"/>
              </a:solidFill>
              <a:latin typeface="HGPGothicE" panose="020B0900000000000000" pitchFamily="34" charset="-128"/>
              <a:ea typeface="HGPGothicE" panose="020B0900000000000000" pitchFamily="34" charset="-128"/>
            </a:endParaRPr>
          </a:p>
          <a:p>
            <a:pPr algn="l"/>
            <a:r>
              <a:rPr lang="en-US" dirty="0">
                <a:solidFill>
                  <a:srgbClr val="000000"/>
                </a:solidFill>
                <a:latin typeface="HGPGothicE" panose="020B0900000000000000" pitchFamily="34" charset="-128"/>
                <a:ea typeface="HGPGothicE" panose="020B0900000000000000" pitchFamily="34" charset="-128"/>
              </a:rPr>
              <a:t>1)</a:t>
            </a:r>
            <a:r>
              <a:rPr lang="en-US" sz="1800" b="0" i="0" u="none" strike="noStrike" baseline="0" dirty="0">
                <a:solidFill>
                  <a:srgbClr val="000000"/>
                </a:solidFill>
                <a:latin typeface="HGPGothicE" panose="020B0900000000000000" pitchFamily="34" charset="-128"/>
                <a:ea typeface="HGPGothicE" panose="020B0900000000000000" pitchFamily="34" charset="-128"/>
              </a:rPr>
              <a:t> What are the habitat specific costs of migration?</a:t>
            </a:r>
          </a:p>
          <a:p>
            <a:endParaRPr lang="en-US" sz="1800" b="0" i="0" u="none" strike="noStrike" baseline="0" dirty="0">
              <a:solidFill>
                <a:srgbClr val="000000"/>
              </a:solidFill>
              <a:latin typeface="HGPGothicE" panose="020B0900000000000000" pitchFamily="34" charset="-128"/>
              <a:ea typeface="HGPGothicE" panose="020B0900000000000000" pitchFamily="34" charset="-128"/>
            </a:endParaRPr>
          </a:p>
          <a:p>
            <a:endParaRPr lang="en-US" sz="1800" b="0" i="0" u="none" strike="noStrike" baseline="0" dirty="0">
              <a:solidFill>
                <a:srgbClr val="000000"/>
              </a:solidFill>
              <a:latin typeface="HGPGothicE" panose="020B0900000000000000" pitchFamily="34" charset="-128"/>
              <a:ea typeface="HGPGothicE" panose="020B0900000000000000" pitchFamily="34" charset="-128"/>
            </a:endParaRPr>
          </a:p>
          <a:p>
            <a:r>
              <a:rPr lang="en-US" sz="1800" b="0" i="0" u="none" strike="noStrike" baseline="0" dirty="0">
                <a:solidFill>
                  <a:srgbClr val="000000"/>
                </a:solidFill>
                <a:latin typeface="HGPGothicE" panose="020B0900000000000000" pitchFamily="34" charset="-128"/>
                <a:ea typeface="HGPGothicE" panose="020B0900000000000000" pitchFamily="34" charset="-128"/>
              </a:rPr>
              <a:t>  </a:t>
            </a:r>
            <a:endParaRPr lang="en-GB" dirty="0">
              <a:latin typeface="HGPGothicE" panose="020B0900000000000000" pitchFamily="34" charset="-128"/>
              <a:ea typeface="HGPGothicE" panose="020B0900000000000000" pitchFamily="34" charset="-128"/>
            </a:endParaRPr>
          </a:p>
        </p:txBody>
      </p:sp>
      <p:sp>
        <p:nvSpPr>
          <p:cNvPr id="12" name="TextBox 11">
            <a:extLst>
              <a:ext uri="{FF2B5EF4-FFF2-40B4-BE49-F238E27FC236}">
                <a16:creationId xmlns:a16="http://schemas.microsoft.com/office/drawing/2014/main" xmlns="" id="{3004B9D0-999E-489B-9C46-5541AE0F9C82}"/>
              </a:ext>
            </a:extLst>
          </p:cNvPr>
          <p:cNvSpPr txBox="1"/>
          <p:nvPr/>
        </p:nvSpPr>
        <p:spPr>
          <a:xfrm>
            <a:off x="408433" y="3130649"/>
            <a:ext cx="11149901" cy="646331"/>
          </a:xfrm>
          <a:prstGeom prst="rect">
            <a:avLst/>
          </a:prstGeom>
          <a:noFill/>
        </p:spPr>
        <p:txBody>
          <a:bodyPr wrap="square">
            <a:spAutoFit/>
          </a:bodyPr>
          <a:lstStyle/>
          <a:p>
            <a:r>
              <a:rPr lang="en-US" sz="1800" b="0" i="0" u="none" strike="noStrike" baseline="0" dirty="0">
                <a:solidFill>
                  <a:srgbClr val="000000"/>
                </a:solidFill>
                <a:latin typeface="HGPGothicE" panose="020B0900000000000000" pitchFamily="34" charset="-128"/>
                <a:ea typeface="HGPGothicE" panose="020B0900000000000000" pitchFamily="34" charset="-128"/>
              </a:rPr>
              <a:t>2) Determine if what environment factors (water</a:t>
            </a:r>
            <a:r>
              <a:rPr lang="en-US" sz="1800" b="0" i="0" u="none" strike="noStrike" dirty="0">
                <a:solidFill>
                  <a:srgbClr val="000000"/>
                </a:solidFill>
                <a:latin typeface="HGPGothicE" panose="020B0900000000000000" pitchFamily="34" charset="-128"/>
                <a:ea typeface="HGPGothicE" panose="020B0900000000000000" pitchFamily="34" charset="-128"/>
              </a:rPr>
              <a:t> flow, water temperature, cloud coverage, wind direction/speed, moon phase, rain fall)</a:t>
            </a:r>
            <a:r>
              <a:rPr lang="en-US" sz="1800" b="0" i="0" u="none" strike="noStrike" baseline="0" dirty="0">
                <a:solidFill>
                  <a:srgbClr val="000000"/>
                </a:solidFill>
                <a:latin typeface="HGPGothicE" panose="020B0900000000000000" pitchFamily="34" charset="-128"/>
                <a:ea typeface="HGPGothicE" panose="020B0900000000000000" pitchFamily="34" charset="-128"/>
              </a:rPr>
              <a:t> influence migration success and duration throughout the River Derwent</a:t>
            </a:r>
            <a:r>
              <a:rPr lang="en-US" dirty="0">
                <a:solidFill>
                  <a:srgbClr val="000000"/>
                </a:solidFill>
                <a:latin typeface="HGPGothicE" panose="020B0900000000000000" pitchFamily="34" charset="-128"/>
                <a:ea typeface="HGPGothicE" panose="020B0900000000000000" pitchFamily="34" charset="-128"/>
              </a:rPr>
              <a:t>?</a:t>
            </a:r>
            <a:endParaRPr lang="en-US" sz="1800" b="0" i="0" u="none" strike="noStrike" baseline="0" dirty="0">
              <a:solidFill>
                <a:srgbClr val="000000"/>
              </a:solidFill>
              <a:latin typeface="HGPGothicE" panose="020B0900000000000000" pitchFamily="34" charset="-128"/>
              <a:ea typeface="HGPGothicE" panose="020B0900000000000000" pitchFamily="34" charset="-128"/>
            </a:endParaRPr>
          </a:p>
        </p:txBody>
      </p:sp>
      <p:sp>
        <p:nvSpPr>
          <p:cNvPr id="14" name="TextBox 13">
            <a:extLst>
              <a:ext uri="{FF2B5EF4-FFF2-40B4-BE49-F238E27FC236}">
                <a16:creationId xmlns:a16="http://schemas.microsoft.com/office/drawing/2014/main" xmlns="" id="{EAF86F08-687F-41C6-B448-A33E4004C8C8}"/>
              </a:ext>
            </a:extLst>
          </p:cNvPr>
          <p:cNvSpPr txBox="1"/>
          <p:nvPr/>
        </p:nvSpPr>
        <p:spPr>
          <a:xfrm>
            <a:off x="427604" y="4385395"/>
            <a:ext cx="10921303" cy="646331"/>
          </a:xfrm>
          <a:prstGeom prst="rect">
            <a:avLst/>
          </a:prstGeom>
          <a:noFill/>
        </p:spPr>
        <p:txBody>
          <a:bodyPr wrap="square">
            <a:spAutoFit/>
          </a:bodyPr>
          <a:lstStyle/>
          <a:p>
            <a:pPr algn="l"/>
            <a:r>
              <a:rPr lang="en-US" sz="1800" b="0" i="0" u="none" strike="noStrike" baseline="0" dirty="0">
                <a:solidFill>
                  <a:srgbClr val="000000"/>
                </a:solidFill>
                <a:latin typeface="HGPGothicE" panose="020B0900000000000000" pitchFamily="34" charset="-128"/>
                <a:ea typeface="HGPGothicE" panose="020B0900000000000000" pitchFamily="34" charset="-128"/>
              </a:rPr>
              <a:t>3) Do low-head weir obstruction increase the cost of migration (through delays or mortality)? Or influence choice in migration direction? </a:t>
            </a:r>
          </a:p>
        </p:txBody>
      </p:sp>
      <p:sp>
        <p:nvSpPr>
          <p:cNvPr id="3" name="Rectangle 2">
            <a:extLst>
              <a:ext uri="{FF2B5EF4-FFF2-40B4-BE49-F238E27FC236}">
                <a16:creationId xmlns:a16="http://schemas.microsoft.com/office/drawing/2014/main" xmlns="" id="{C0D80E19-C25B-4977-B220-6C70AD07921F}"/>
              </a:ext>
            </a:extLst>
          </p:cNvPr>
          <p:cNvSpPr/>
          <p:nvPr/>
        </p:nvSpPr>
        <p:spPr>
          <a:xfrm>
            <a:off x="483297" y="3022713"/>
            <a:ext cx="10921302" cy="988345"/>
          </a:xfrm>
          <a:prstGeom prst="rect">
            <a:avLst/>
          </a:prstGeom>
          <a:solidFill>
            <a:srgbClr val="FFFF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xmlns="" id="{563512FD-6C4D-4369-BAE9-996DBB7A2AC2}"/>
              </a:ext>
            </a:extLst>
          </p:cNvPr>
          <p:cNvSpPr/>
          <p:nvPr/>
        </p:nvSpPr>
        <p:spPr>
          <a:xfrm>
            <a:off x="483297" y="5269515"/>
            <a:ext cx="10921302" cy="988345"/>
          </a:xfrm>
          <a:prstGeom prst="rect">
            <a:avLst/>
          </a:prstGeom>
          <a:solidFill>
            <a:srgbClr val="FFFF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xmlns="" id="{2F339DDF-9590-41E8-A23E-95E7DBF5707A}"/>
              </a:ext>
            </a:extLst>
          </p:cNvPr>
          <p:cNvSpPr/>
          <p:nvPr/>
        </p:nvSpPr>
        <p:spPr>
          <a:xfrm>
            <a:off x="483297" y="1821891"/>
            <a:ext cx="10921302" cy="988345"/>
          </a:xfrm>
          <a:prstGeom prst="rect">
            <a:avLst/>
          </a:prstGeom>
          <a:solidFill>
            <a:srgbClr val="FFFF00">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313805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4" grpId="0"/>
      <p:bldP spid="3" grpId="0" animBg="1"/>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0F7E6B7-A6BB-45E6-8A2C-6A69D088542D}"/>
              </a:ext>
            </a:extLst>
          </p:cNvPr>
          <p:cNvSpPr txBox="1"/>
          <p:nvPr/>
        </p:nvSpPr>
        <p:spPr>
          <a:xfrm>
            <a:off x="0" y="-7955"/>
            <a:ext cx="4109674"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Acoustic Tagging Technology</a:t>
            </a:r>
          </a:p>
        </p:txBody>
      </p:sp>
      <p:pic>
        <p:nvPicPr>
          <p:cNvPr id="6" name="Picture 6">
            <a:extLst>
              <a:ext uri="{FF2B5EF4-FFF2-40B4-BE49-F238E27FC236}">
                <a16:creationId xmlns:a16="http://schemas.microsoft.com/office/drawing/2014/main" xmlns="" id="{1D80156E-EB4E-46BE-B1B0-C61B1053A1F8}"/>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grpSp>
        <p:nvGrpSpPr>
          <p:cNvPr id="22" name="Group 21">
            <a:extLst>
              <a:ext uri="{FF2B5EF4-FFF2-40B4-BE49-F238E27FC236}">
                <a16:creationId xmlns:a16="http://schemas.microsoft.com/office/drawing/2014/main" xmlns="" id="{AFDCFCE3-083B-4FD5-B5C2-E2E3F2AF0C24}"/>
              </a:ext>
            </a:extLst>
          </p:cNvPr>
          <p:cNvGrpSpPr/>
          <p:nvPr/>
        </p:nvGrpSpPr>
        <p:grpSpPr>
          <a:xfrm>
            <a:off x="795428" y="914400"/>
            <a:ext cx="9581024" cy="4755980"/>
            <a:chOff x="1184711" y="1249960"/>
            <a:chExt cx="8521353" cy="4588778"/>
          </a:xfrm>
        </p:grpSpPr>
        <p:pic>
          <p:nvPicPr>
            <p:cNvPr id="21" name="Picture 20" descr="A fish in a bag&#10;&#10;Description automatically generated with low confidence">
              <a:extLst>
                <a:ext uri="{FF2B5EF4-FFF2-40B4-BE49-F238E27FC236}">
                  <a16:creationId xmlns:a16="http://schemas.microsoft.com/office/drawing/2014/main" xmlns="" id="{89CD1305-15CA-4473-B08D-3E4144C16DD7}"/>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l="23056" t="34204" r="13611" b="41670"/>
            <a:stretch/>
          </p:blipFill>
          <p:spPr>
            <a:xfrm flipH="1">
              <a:off x="1184711" y="2747375"/>
              <a:ext cx="4625369" cy="1506456"/>
            </a:xfrm>
            <a:prstGeom prst="rect">
              <a:avLst/>
            </a:prstGeom>
          </p:spPr>
        </p:pic>
        <p:grpSp>
          <p:nvGrpSpPr>
            <p:cNvPr id="7" name="Group 21">
              <a:extLst>
                <a:ext uri="{FF2B5EF4-FFF2-40B4-BE49-F238E27FC236}">
                  <a16:creationId xmlns:a16="http://schemas.microsoft.com/office/drawing/2014/main" xmlns="" id="{57BD3F14-6FC7-4601-B18F-38A4558B574F}"/>
                </a:ext>
              </a:extLst>
            </p:cNvPr>
            <p:cNvGrpSpPr/>
            <p:nvPr/>
          </p:nvGrpSpPr>
          <p:grpSpPr>
            <a:xfrm>
              <a:off x="3846182" y="1249960"/>
              <a:ext cx="5859882" cy="4588778"/>
              <a:chOff x="3789337" y="1433514"/>
              <a:chExt cx="5495398" cy="3990971"/>
            </a:xfrm>
          </p:grpSpPr>
          <p:sp>
            <p:nvSpPr>
              <p:cNvPr id="9" name="Rectangle: Rounded Corners 5">
                <a:extLst>
                  <a:ext uri="{FF2B5EF4-FFF2-40B4-BE49-F238E27FC236}">
                    <a16:creationId xmlns:a16="http://schemas.microsoft.com/office/drawing/2014/main" xmlns="" id="{484D0CD2-3007-4088-848D-6B4EA18E0434}"/>
                  </a:ext>
                </a:extLst>
              </p:cNvPr>
              <p:cNvSpPr/>
              <p:nvPr/>
            </p:nvSpPr>
            <p:spPr>
              <a:xfrm>
                <a:off x="3789337" y="3655286"/>
                <a:ext cx="240148" cy="7389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p:txBody>
          </p:sp>
          <p:cxnSp>
            <p:nvCxnSpPr>
              <p:cNvPr id="10" name="Straight Arrow Connector 14">
                <a:extLst>
                  <a:ext uri="{FF2B5EF4-FFF2-40B4-BE49-F238E27FC236}">
                    <a16:creationId xmlns:a16="http://schemas.microsoft.com/office/drawing/2014/main" xmlns="" id="{9428BE7B-F5CC-4939-8716-037E87408A80}"/>
                  </a:ext>
                </a:extLst>
              </p:cNvPr>
              <p:cNvCxnSpPr/>
              <p:nvPr/>
            </p:nvCxnSpPr>
            <p:spPr>
              <a:xfrm flipV="1">
                <a:off x="4057750" y="3655286"/>
                <a:ext cx="2170237" cy="36951"/>
              </a:xfrm>
              <a:prstGeom prst="straightConnector1">
                <a:avLst/>
              </a:prstGeom>
              <a:noFill/>
              <a:ln w="57150" cap="flat">
                <a:solidFill>
                  <a:srgbClr val="FF0000"/>
                </a:solidFill>
                <a:prstDash val="solid"/>
                <a:miter/>
                <a:tailEnd type="arrow"/>
              </a:ln>
            </p:spPr>
          </p:cxnSp>
          <p:grpSp>
            <p:nvGrpSpPr>
              <p:cNvPr id="11" name="Group 19">
                <a:extLst>
                  <a:ext uri="{FF2B5EF4-FFF2-40B4-BE49-F238E27FC236}">
                    <a16:creationId xmlns:a16="http://schemas.microsoft.com/office/drawing/2014/main" xmlns="" id="{07E6F6A2-B351-42E2-A7D7-340ACE13B0C8}"/>
                  </a:ext>
                </a:extLst>
              </p:cNvPr>
              <p:cNvGrpSpPr/>
              <p:nvPr/>
            </p:nvGrpSpPr>
            <p:grpSpPr>
              <a:xfrm>
                <a:off x="6101690" y="2676238"/>
                <a:ext cx="1593643" cy="1669685"/>
                <a:chOff x="6101690" y="2676238"/>
                <a:chExt cx="1593643" cy="1669685"/>
              </a:xfrm>
            </p:grpSpPr>
            <p:sp>
              <p:nvSpPr>
                <p:cNvPr id="13" name="Arc 8">
                  <a:extLst>
                    <a:ext uri="{FF2B5EF4-FFF2-40B4-BE49-F238E27FC236}">
                      <a16:creationId xmlns:a16="http://schemas.microsoft.com/office/drawing/2014/main" xmlns="" id="{5F7E9600-2A67-498E-878D-608CE18C4B68}"/>
                    </a:ext>
                  </a:extLst>
                </p:cNvPr>
                <p:cNvSpPr/>
                <p:nvPr/>
              </p:nvSpPr>
              <p:spPr>
                <a:xfrm>
                  <a:off x="6167353" y="3156819"/>
                  <a:ext cx="453002" cy="889235"/>
                </a:xfrm>
                <a:custGeom>
                  <a:avLst>
                    <a:gd name="f12" fmla="val 179"/>
                    <a:gd name="f13" fmla="val 357"/>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79"/>
                    <a:gd name="f13" fmla="val 357"/>
                    <a:gd name="f14" fmla="+- 0 0 -269"/>
                    <a:gd name="f15" fmla="+- 0 0 -268"/>
                    <a:gd name="f16" fmla="+- 0 0 -267"/>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grpSp>
              <p:nvGrpSpPr>
                <p:cNvPr id="14" name="Group 18">
                  <a:extLst>
                    <a:ext uri="{FF2B5EF4-FFF2-40B4-BE49-F238E27FC236}">
                      <a16:creationId xmlns:a16="http://schemas.microsoft.com/office/drawing/2014/main" xmlns="" id="{B62AEE87-C749-4A20-B3CC-94A870658FDB}"/>
                    </a:ext>
                  </a:extLst>
                </p:cNvPr>
                <p:cNvGrpSpPr/>
                <p:nvPr/>
              </p:nvGrpSpPr>
              <p:grpSpPr>
                <a:xfrm>
                  <a:off x="6101690" y="2676238"/>
                  <a:ext cx="1593643" cy="1669685"/>
                  <a:chOff x="6101690" y="2676238"/>
                  <a:chExt cx="1593643" cy="1669685"/>
                </a:xfrm>
              </p:grpSpPr>
              <p:sp>
                <p:nvSpPr>
                  <p:cNvPr id="15" name="Arc 9">
                    <a:extLst>
                      <a:ext uri="{FF2B5EF4-FFF2-40B4-BE49-F238E27FC236}">
                        <a16:creationId xmlns:a16="http://schemas.microsoft.com/office/drawing/2014/main" xmlns="" id="{83276CAC-B618-4E44-B403-FB4F785E9D3E}"/>
                      </a:ext>
                    </a:extLst>
                  </p:cNvPr>
                  <p:cNvSpPr/>
                  <p:nvPr/>
                </p:nvSpPr>
                <p:spPr>
                  <a:xfrm>
                    <a:off x="6408581" y="3026215"/>
                    <a:ext cx="453002" cy="1087678"/>
                  </a:xfrm>
                  <a:custGeom>
                    <a:avLst>
                      <a:gd name="f12" fmla="val 179"/>
                      <a:gd name="f13" fmla="val 357"/>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79"/>
                      <a:gd name="f13" fmla="val 357"/>
                      <a:gd name="f14" fmla="+- 0 0 -269"/>
                      <a:gd name="f15" fmla="+- 0 0 -268"/>
                      <a:gd name="f16" fmla="+- 0 0 -267"/>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6" name="Arc 10">
                    <a:extLst>
                      <a:ext uri="{FF2B5EF4-FFF2-40B4-BE49-F238E27FC236}">
                        <a16:creationId xmlns:a16="http://schemas.microsoft.com/office/drawing/2014/main" xmlns="" id="{FA69F2DD-CB6A-4750-9E4B-20BA2DE871E3}"/>
                      </a:ext>
                    </a:extLst>
                  </p:cNvPr>
                  <p:cNvSpPr/>
                  <p:nvPr/>
                </p:nvSpPr>
                <p:spPr>
                  <a:xfrm>
                    <a:off x="6721973" y="2906319"/>
                    <a:ext cx="409706" cy="1220403"/>
                  </a:xfrm>
                  <a:custGeom>
                    <a:avLst>
                      <a:gd name="f12" fmla="val 179"/>
                      <a:gd name="f13" fmla="val 357"/>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79"/>
                      <a:gd name="f13" fmla="val 357"/>
                      <a:gd name="f14" fmla="+- 0 0 -269"/>
                      <a:gd name="f15" fmla="+- 0 0 -268"/>
                      <a:gd name="f16" fmla="+- 0 0 -267"/>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7" name="Arc 11">
                    <a:extLst>
                      <a:ext uri="{FF2B5EF4-FFF2-40B4-BE49-F238E27FC236}">
                        <a16:creationId xmlns:a16="http://schemas.microsoft.com/office/drawing/2014/main" xmlns="" id="{D8C39DA8-93AF-4886-A633-7A0ADB5FFBA9}"/>
                      </a:ext>
                    </a:extLst>
                  </p:cNvPr>
                  <p:cNvSpPr/>
                  <p:nvPr/>
                </p:nvSpPr>
                <p:spPr>
                  <a:xfrm>
                    <a:off x="6101690" y="3292233"/>
                    <a:ext cx="278617" cy="618427"/>
                  </a:xfrm>
                  <a:custGeom>
                    <a:avLst>
                      <a:gd name="f12" fmla="val 179"/>
                      <a:gd name="f13" fmla="val 357"/>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79"/>
                      <a:gd name="f13" fmla="val 357"/>
                      <a:gd name="f14" fmla="+- 0 0 -269"/>
                      <a:gd name="f15" fmla="+- 0 0 -268"/>
                      <a:gd name="f16" fmla="+- 0 0 -267"/>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8" name="Arc 12">
                    <a:extLst>
                      <a:ext uri="{FF2B5EF4-FFF2-40B4-BE49-F238E27FC236}">
                        <a16:creationId xmlns:a16="http://schemas.microsoft.com/office/drawing/2014/main" xmlns="" id="{93B89544-9446-4CC1-B994-9FDDCCBA3DAE}"/>
                      </a:ext>
                    </a:extLst>
                  </p:cNvPr>
                  <p:cNvSpPr/>
                  <p:nvPr/>
                </p:nvSpPr>
                <p:spPr>
                  <a:xfrm>
                    <a:off x="7073551" y="2797039"/>
                    <a:ext cx="342680" cy="1438982"/>
                  </a:xfrm>
                  <a:custGeom>
                    <a:avLst>
                      <a:gd name="f12" fmla="val 180"/>
                      <a:gd name="f13" fmla="val 357"/>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80"/>
                      <a:gd name="f13" fmla="val 357"/>
                      <a:gd name="f14" fmla="+- 0 0 -270"/>
                      <a:gd name="f15" fmla="+- 0 0 -268"/>
                      <a:gd name="f16" fmla="+- 0 0 -267"/>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9" name="Arc 16">
                    <a:extLst>
                      <a:ext uri="{FF2B5EF4-FFF2-40B4-BE49-F238E27FC236}">
                        <a16:creationId xmlns:a16="http://schemas.microsoft.com/office/drawing/2014/main" xmlns="" id="{90E0ECA6-BF67-43A8-BBD4-A7D0FC028611}"/>
                      </a:ext>
                    </a:extLst>
                  </p:cNvPr>
                  <p:cNvSpPr/>
                  <p:nvPr/>
                </p:nvSpPr>
                <p:spPr>
                  <a:xfrm>
                    <a:off x="7271180" y="2676238"/>
                    <a:ext cx="424153" cy="1669685"/>
                  </a:xfrm>
                  <a:custGeom>
                    <a:avLst>
                      <a:gd name="f12" fmla="val 180"/>
                      <a:gd name="f13" fmla="val 357"/>
                    </a:avLst>
                    <a:gdLst>
                      <a:gd name="f2" fmla="val 10800000"/>
                      <a:gd name="f3" fmla="val 5400000"/>
                      <a:gd name="f4" fmla="val 16200000"/>
                      <a:gd name="f5" fmla="val 180"/>
                      <a:gd name="f6" fmla="val w"/>
                      <a:gd name="f7" fmla="val h"/>
                      <a:gd name="f8" fmla="val ss"/>
                      <a:gd name="f9" fmla="val 0"/>
                      <a:gd name="f10" fmla="*/ 5419351 1 1725033"/>
                      <a:gd name="f11" fmla="+- 0 0 1"/>
                      <a:gd name="f12" fmla="val 180"/>
                      <a:gd name="f13" fmla="val 357"/>
                      <a:gd name="f14" fmla="+- 0 0 -270"/>
                      <a:gd name="f15" fmla="+- 0 0 -268"/>
                      <a:gd name="f16" fmla="+- 0 0 -267"/>
                      <a:gd name="f17" fmla="abs f6"/>
                      <a:gd name="f18" fmla="abs f7"/>
                      <a:gd name="f19" fmla="abs f8"/>
                      <a:gd name="f20" fmla="val f9"/>
                      <a:gd name="f21" fmla="+- 0 0 f12"/>
                      <a:gd name="f22" fmla="+- 0 0 f13"/>
                      <a:gd name="f23" fmla="*/ f14 f2 1"/>
                      <a:gd name="f24" fmla="*/ f15 f2 1"/>
                      <a:gd name="f25" fmla="*/ f16 f2 1"/>
                      <a:gd name="f26" fmla="?: f17 f6 1"/>
                      <a:gd name="f27" fmla="?: f18 f7 1"/>
                      <a:gd name="f28" fmla="?: f19 f8 1"/>
                      <a:gd name="f29" fmla="*/ f21 f2 1"/>
                      <a:gd name="f30" fmla="*/ f22 f2 1"/>
                      <a:gd name="f31" fmla="*/ f23 1 f5"/>
                      <a:gd name="f32" fmla="*/ f24 1 f5"/>
                      <a:gd name="f33" fmla="*/ f25 1 f5"/>
                      <a:gd name="f34" fmla="*/ f26 1 21600"/>
                      <a:gd name="f35" fmla="*/ f27 1 21600"/>
                      <a:gd name="f36" fmla="*/ 21600 f26 1"/>
                      <a:gd name="f37" fmla="*/ 21600 f27 1"/>
                      <a:gd name="f38" fmla="*/ f29 1 f5"/>
                      <a:gd name="f39" fmla="*/ f30 1 f5"/>
                      <a:gd name="f40" fmla="+- f31 0 f3"/>
                      <a:gd name="f41" fmla="+- f32 0 f3"/>
                      <a:gd name="f42" fmla="+- f33 0 f3"/>
                      <a:gd name="f43" fmla="min f35 f34"/>
                      <a:gd name="f44" fmla="*/ f36 1 f28"/>
                      <a:gd name="f45" fmla="*/ f37 1 f28"/>
                      <a:gd name="f46" fmla="+- f38 0 f3"/>
                      <a:gd name="f47" fmla="+- f39 0 f3"/>
                      <a:gd name="f48" fmla="val f44"/>
                      <a:gd name="f49" fmla="val f45"/>
                      <a:gd name="f50" fmla="+- 0 0 f46"/>
                      <a:gd name="f51" fmla="+- 0 0 f47"/>
                      <a:gd name="f52" fmla="+- f49 0 f20"/>
                      <a:gd name="f53" fmla="+- f48 0 f20"/>
                      <a:gd name="f54" fmla="val f50"/>
                      <a:gd name="f55" fmla="val f51"/>
                      <a:gd name="f56" fmla="*/ f52 1 2"/>
                      <a:gd name="f57" fmla="*/ f53 1 2"/>
                      <a:gd name="f58" fmla="+- f55 0 f54"/>
                      <a:gd name="f59" fmla="+- f54 f3 0"/>
                      <a:gd name="f60" fmla="+- f55 f3 0"/>
                      <a:gd name="f61" fmla="+- 21600000 0 f54"/>
                      <a:gd name="f62" fmla="+- f3 0 f54"/>
                      <a:gd name="f63" fmla="+- 27000000 0 f54"/>
                      <a:gd name="f64" fmla="+- f2 0 f54"/>
                      <a:gd name="f65" fmla="+- 32400000 0 f54"/>
                      <a:gd name="f66" fmla="+- f4 0 f54"/>
                      <a:gd name="f67" fmla="+- 37800000 0 f54"/>
                      <a:gd name="f68" fmla="+- f20 f56 0"/>
                      <a:gd name="f69" fmla="+- f20 f57 0"/>
                      <a:gd name="f70" fmla="+- f58 21600000 0"/>
                      <a:gd name="f71" fmla="*/ f59 f10 1"/>
                      <a:gd name="f72" fmla="*/ f60 f10 1"/>
                      <a:gd name="f73" fmla="?: f62 f62 f63"/>
                      <a:gd name="f74" fmla="?: f64 f64 f65"/>
                      <a:gd name="f75" fmla="?: f66 f66 f67"/>
                      <a:gd name="f76" fmla="*/ f57 f43 1"/>
                      <a:gd name="f77" fmla="*/ f56 f43 1"/>
                      <a:gd name="f78" fmla="?: f58 f58 f70"/>
                      <a:gd name="f79" fmla="*/ f71 1 f2"/>
                      <a:gd name="f80" fmla="*/ f72 1 f2"/>
                      <a:gd name="f81" fmla="*/ f69 f43 1"/>
                      <a:gd name="f82" fmla="*/ f68 f43 1"/>
                      <a:gd name="f83" fmla="+- 0 0 f79"/>
                      <a:gd name="f84" fmla="+- 0 0 f80"/>
                      <a:gd name="f85" fmla="+- f78 0 f61"/>
                      <a:gd name="f86" fmla="+- f78 0 f73"/>
                      <a:gd name="f87" fmla="+- f78 0 f74"/>
                      <a:gd name="f88" fmla="+- f78 0 f75"/>
                      <a:gd name="f89" fmla="+- 0 0 f83"/>
                      <a:gd name="f90" fmla="+- 0 0 f84"/>
                      <a:gd name="f91" fmla="*/ f89 f2 1"/>
                      <a:gd name="f92" fmla="*/ f90 f2 1"/>
                      <a:gd name="f93" fmla="*/ f91 1 f10"/>
                      <a:gd name="f94" fmla="*/ f92 1 f10"/>
                      <a:gd name="f95" fmla="+- f93 0 f3"/>
                      <a:gd name="f96" fmla="+- f94 0 f3"/>
                      <a:gd name="f97" fmla="sin 1 f95"/>
                      <a:gd name="f98" fmla="cos 1 f95"/>
                      <a:gd name="f99" fmla="sin 1 f96"/>
                      <a:gd name="f100" fmla="cos 1 f96"/>
                      <a:gd name="f101" fmla="+- 0 0 f97"/>
                      <a:gd name="f102" fmla="+- 0 0 f98"/>
                      <a:gd name="f103" fmla="+- 0 0 f99"/>
                      <a:gd name="f104" fmla="+- 0 0 f100"/>
                      <a:gd name="f105" fmla="+- 0 0 f101"/>
                      <a:gd name="f106" fmla="+- 0 0 f102"/>
                      <a:gd name="f107" fmla="+- 0 0 f103"/>
                      <a:gd name="f108" fmla="+- 0 0 f104"/>
                      <a:gd name="f109" fmla="*/ f105 f57 1"/>
                      <a:gd name="f110" fmla="*/ f106 f56 1"/>
                      <a:gd name="f111" fmla="*/ f107 f57 1"/>
                      <a:gd name="f112" fmla="*/ f108 f56 1"/>
                      <a:gd name="f113" fmla="+- 0 0 f110"/>
                      <a:gd name="f114" fmla="+- 0 0 f109"/>
                      <a:gd name="f115" fmla="+- 0 0 f112"/>
                      <a:gd name="f116" fmla="+- 0 0 f111"/>
                      <a:gd name="f117" fmla="+- 0 0 f113"/>
                      <a:gd name="f118" fmla="+- 0 0 f114"/>
                      <a:gd name="f119" fmla="+- 0 0 f115"/>
                      <a:gd name="f120" fmla="+- 0 0 f116"/>
                      <a:gd name="f121" fmla="at2 f117 f118"/>
                      <a:gd name="f122" fmla="at2 f119 f120"/>
                      <a:gd name="f123" fmla="+- f121 f3 0"/>
                      <a:gd name="f124" fmla="+- f122 f3 0"/>
                      <a:gd name="f125" fmla="*/ f123 f10 1"/>
                      <a:gd name="f126" fmla="*/ f124 f10 1"/>
                      <a:gd name="f127" fmla="*/ f125 1 f2"/>
                      <a:gd name="f128" fmla="*/ f126 1 f2"/>
                      <a:gd name="f129" fmla="+- 0 0 f127"/>
                      <a:gd name="f130" fmla="+- 0 0 f128"/>
                      <a:gd name="f131" fmla="val f129"/>
                      <a:gd name="f132" fmla="val f130"/>
                      <a:gd name="f133" fmla="+- 0 0 f131"/>
                      <a:gd name="f134" fmla="+- 0 0 f132"/>
                      <a:gd name="f135" fmla="*/ f133 f2 1"/>
                      <a:gd name="f136" fmla="*/ f134 f2 1"/>
                      <a:gd name="f137" fmla="*/ f135 1 f10"/>
                      <a:gd name="f138" fmla="*/ f136 1 f10"/>
                      <a:gd name="f139" fmla="+- f137 0 f3"/>
                      <a:gd name="f140" fmla="+- f138 0 f3"/>
                      <a:gd name="f141" fmla="cos 1 f139"/>
                      <a:gd name="f142" fmla="sin 1 f139"/>
                      <a:gd name="f143" fmla="cos 1 f140"/>
                      <a:gd name="f144" fmla="sin 1 f140"/>
                      <a:gd name="f145" fmla="+- 0 0 f141"/>
                      <a:gd name="f146" fmla="+- 0 0 f142"/>
                      <a:gd name="f147" fmla="+- 0 0 f143"/>
                      <a:gd name="f148" fmla="+- 0 0 f144"/>
                      <a:gd name="f149" fmla="*/ f11 f145 1"/>
                      <a:gd name="f150" fmla="*/ f11 f146 1"/>
                      <a:gd name="f151" fmla="*/ f11 f147 1"/>
                      <a:gd name="f152" fmla="*/ f11 f148 1"/>
                      <a:gd name="f153" fmla="*/ f149 f57 1"/>
                      <a:gd name="f154" fmla="*/ f150 f56 1"/>
                      <a:gd name="f155" fmla="*/ f151 f57 1"/>
                      <a:gd name="f156" fmla="*/ f152 f56 1"/>
                      <a:gd name="f157" fmla="+- f69 f153 0"/>
                      <a:gd name="f158" fmla="+- f68 f154 0"/>
                      <a:gd name="f159" fmla="+- f69 f155 0"/>
                      <a:gd name="f160" fmla="+- f68 f156 0"/>
                      <a:gd name="f161" fmla="max f157 f159"/>
                      <a:gd name="f162" fmla="max f158 f160"/>
                      <a:gd name="f163" fmla="min f157 f159"/>
                      <a:gd name="f164" fmla="min f158 f160"/>
                      <a:gd name="f165" fmla="*/ f157 f43 1"/>
                      <a:gd name="f166" fmla="*/ f158 f43 1"/>
                      <a:gd name="f167" fmla="*/ f159 f43 1"/>
                      <a:gd name="f168" fmla="*/ f160 f43 1"/>
                      <a:gd name="f169" fmla="?: f85 f48 f161"/>
                      <a:gd name="f170" fmla="?: f86 f49 f162"/>
                      <a:gd name="f171" fmla="?: f87 f20 f163"/>
                      <a:gd name="f172" fmla="?: f88 f20 f164"/>
                      <a:gd name="f173" fmla="*/ f171 f43 1"/>
                      <a:gd name="f174" fmla="*/ f172 f43 1"/>
                      <a:gd name="f175" fmla="*/ f169 f43 1"/>
                      <a:gd name="f176" fmla="*/ f170 f43 1"/>
                    </a:gdLst>
                    <a:ahLst/>
                    <a:cxnLst>
                      <a:cxn ang="3cd4">
                        <a:pos x="hc" y="t"/>
                      </a:cxn>
                      <a:cxn ang="0">
                        <a:pos x="r" y="vc"/>
                      </a:cxn>
                      <a:cxn ang="cd4">
                        <a:pos x="hc" y="b"/>
                      </a:cxn>
                      <a:cxn ang="cd2">
                        <a:pos x="l" y="vc"/>
                      </a:cxn>
                      <a:cxn ang="f40">
                        <a:pos x="f165" y="f166"/>
                      </a:cxn>
                      <a:cxn ang="f41">
                        <a:pos x="f81" y="f82"/>
                      </a:cxn>
                      <a:cxn ang="f42">
                        <a:pos x="f167" y="f168"/>
                      </a:cxn>
                    </a:cxnLst>
                    <a:rect l="f173" t="f174" r="f175" b="f176"/>
                    <a:pathLst>
                      <a:path stroke="0">
                        <a:moveTo>
                          <a:pt x="f165" y="f166"/>
                        </a:moveTo>
                        <a:arcTo wR="f76" hR="f77" stAng="f54" swAng="f78"/>
                        <a:lnTo>
                          <a:pt x="f81" y="f82"/>
                        </a:lnTo>
                        <a:close/>
                      </a:path>
                      <a:path fill="none">
                        <a:moveTo>
                          <a:pt x="f165" y="f166"/>
                        </a:moveTo>
                        <a:arcTo wR="f76" hR="f77" stAng="f54" swAng="f78"/>
                      </a:path>
                    </a:pathLst>
                  </a:custGeom>
                  <a:noFill/>
                  <a:ln w="28575"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grpSp>
          </p:grpSp>
          <p:pic>
            <p:nvPicPr>
              <p:cNvPr id="12" name="Picture 29" descr="A close up of a bottle&#10;&#10;Description automatically generated">
                <a:extLst>
                  <a:ext uri="{FF2B5EF4-FFF2-40B4-BE49-F238E27FC236}">
                    <a16:creationId xmlns:a16="http://schemas.microsoft.com/office/drawing/2014/main" xmlns="" id="{99A56632-526B-41A5-9C2C-35F24F0B967A}"/>
                  </a:ext>
                </a:extLst>
              </p:cNvPr>
              <p:cNvPicPr>
                <a:picLocks noChangeAspect="1"/>
              </p:cNvPicPr>
              <p:nvPr/>
            </p:nvPicPr>
            <p:blipFill>
              <a:blip r:embed="rId5" cstate="print"/>
              <a:srcRect/>
              <a:stretch>
                <a:fillRect/>
              </a:stretch>
            </p:blipFill>
            <p:spPr>
              <a:xfrm>
                <a:off x="8046482" y="1433514"/>
                <a:ext cx="1238253" cy="3990971"/>
              </a:xfrm>
              <a:prstGeom prst="rect">
                <a:avLst/>
              </a:prstGeom>
              <a:noFill/>
              <a:ln cap="flat">
                <a:noFill/>
              </a:ln>
            </p:spPr>
          </p:pic>
        </p:grpSp>
      </p:grpSp>
      <p:sp>
        <p:nvSpPr>
          <p:cNvPr id="23" name="TextBox 36">
            <a:extLst>
              <a:ext uri="{FF2B5EF4-FFF2-40B4-BE49-F238E27FC236}">
                <a16:creationId xmlns:a16="http://schemas.microsoft.com/office/drawing/2014/main" xmlns="" id="{EB3285E8-CE88-4304-B8E4-EE3082D9FDDD}"/>
              </a:ext>
            </a:extLst>
          </p:cNvPr>
          <p:cNvSpPr txBox="1"/>
          <p:nvPr/>
        </p:nvSpPr>
        <p:spPr>
          <a:xfrm>
            <a:off x="5734727" y="4299022"/>
            <a:ext cx="4120733"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2400" b="0" i="0" u="none" strike="noStrike" kern="1200" cap="none" spc="0" baseline="0" dirty="0">
                <a:solidFill>
                  <a:srgbClr val="000000"/>
                </a:solidFill>
                <a:uFillTx/>
                <a:latin typeface="HGPGothicE" panose="020B0900000000000000" pitchFamily="34" charset="-128"/>
                <a:ea typeface="HGPGothicE" panose="020B0900000000000000" pitchFamily="34" charset="-128"/>
              </a:rPr>
              <a:t>Transmission: ~ 30 </a:t>
            </a:r>
            <a:r>
              <a:rPr lang="en-CA" sz="2400" b="0" i="0" u="none" strike="noStrike" kern="1200" cap="none" spc="0" baseline="0" dirty="0" err="1">
                <a:solidFill>
                  <a:srgbClr val="000000"/>
                </a:solidFill>
                <a:uFillTx/>
                <a:latin typeface="HGPGothicE" panose="020B0900000000000000" pitchFamily="34" charset="-128"/>
                <a:ea typeface="HGPGothicE" panose="020B0900000000000000" pitchFamily="34" charset="-128"/>
              </a:rPr>
              <a:t>ms</a:t>
            </a:r>
            <a:endParaRPr lang="en-CA" sz="2400" b="0" i="0" u="none" strike="noStrike" kern="1200" cap="none" spc="0" baseline="0" dirty="0">
              <a:solidFill>
                <a:srgbClr val="000000"/>
              </a:solidFill>
              <a:uFillTx/>
              <a:latin typeface="HGPGothicE" panose="020B0900000000000000" pitchFamily="34" charset="-128"/>
              <a:ea typeface="HGPGothicE" panose="020B0900000000000000" pitchFamily="34" charset="-12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2400" b="0" i="0" u="none" strike="noStrike" kern="1200" cap="none" spc="0" baseline="0" dirty="0">
                <a:solidFill>
                  <a:srgbClr val="000000"/>
                </a:solidFill>
                <a:uFillTx/>
                <a:latin typeface="HGPGothicE" panose="020B0900000000000000" pitchFamily="34" charset="-128"/>
                <a:ea typeface="HGPGothicE" panose="020B0900000000000000" pitchFamily="34" charset="-128"/>
              </a:rPr>
              <a:t>Nominal delay: </a:t>
            </a:r>
            <a:r>
              <a:rPr lang="en-CA" sz="2400" b="0" i="0" u="none" strike="noStrike" kern="0" cap="none" spc="0" baseline="0" dirty="0">
                <a:solidFill>
                  <a:srgbClr val="000000"/>
                </a:solidFill>
                <a:uFillTx/>
                <a:latin typeface="HGPGothicE" panose="020B0900000000000000" pitchFamily="34" charset="-128"/>
                <a:ea typeface="HGPGothicE" panose="020B0900000000000000" pitchFamily="34" charset="-128"/>
              </a:rPr>
              <a:t>45 sec</a:t>
            </a:r>
            <a:endParaRPr lang="en-CA" sz="2400" b="0" i="0" u="none" strike="noStrike" kern="1200" cap="none" spc="0" baseline="0" dirty="0">
              <a:solidFill>
                <a:srgbClr val="000000"/>
              </a:solidFill>
              <a:uFillTx/>
              <a:latin typeface="HGPGothicE" panose="020B0900000000000000" pitchFamily="34" charset="-128"/>
              <a:ea typeface="HGPGothicE" panose="020B0900000000000000" pitchFamily="34" charset="-128"/>
            </a:endParaRPr>
          </a:p>
        </p:txBody>
      </p:sp>
      <p:sp>
        <p:nvSpPr>
          <p:cNvPr id="24" name="TextBox 27">
            <a:extLst>
              <a:ext uri="{FF2B5EF4-FFF2-40B4-BE49-F238E27FC236}">
                <a16:creationId xmlns:a16="http://schemas.microsoft.com/office/drawing/2014/main" xmlns="" id="{DF974BCE-5A10-4A7E-B837-840551F3942D}"/>
              </a:ext>
            </a:extLst>
          </p:cNvPr>
          <p:cNvSpPr txBox="1"/>
          <p:nvPr/>
        </p:nvSpPr>
        <p:spPr>
          <a:xfrm>
            <a:off x="7017784" y="1755050"/>
            <a:ext cx="1889122" cy="52228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2800" b="1" i="0" u="none" strike="noStrike" kern="0" cap="none" spc="0" baseline="0" dirty="0">
                <a:solidFill>
                  <a:srgbClr val="000000"/>
                </a:solidFill>
                <a:uFillTx/>
                <a:latin typeface="HGPGothicE" panose="020B0900000000000000" pitchFamily="34" charset="-128"/>
                <a:ea typeface="HGPGothicE" panose="020B0900000000000000" pitchFamily="34" charset="-128"/>
              </a:rPr>
              <a:t>69 kHz</a:t>
            </a:r>
          </a:p>
        </p:txBody>
      </p:sp>
      <p:sp>
        <p:nvSpPr>
          <p:cNvPr id="25" name="TextBox 30">
            <a:extLst>
              <a:ext uri="{FF2B5EF4-FFF2-40B4-BE49-F238E27FC236}">
                <a16:creationId xmlns:a16="http://schemas.microsoft.com/office/drawing/2014/main" xmlns="" id="{47F58F41-C5CF-4AC2-A023-48B2CD12C219}"/>
              </a:ext>
            </a:extLst>
          </p:cNvPr>
          <p:cNvSpPr txBox="1"/>
          <p:nvPr/>
        </p:nvSpPr>
        <p:spPr>
          <a:xfrm>
            <a:off x="10300573" y="3101888"/>
            <a:ext cx="1303340" cy="3810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dirty="0">
                <a:solidFill>
                  <a:srgbClr val="000000"/>
                </a:solidFill>
                <a:uFillTx/>
                <a:latin typeface="HGPGothicE" panose="020B0900000000000000" pitchFamily="34" charset="-128"/>
                <a:ea typeface="HGPGothicE" panose="020B0900000000000000" pitchFamily="34" charset="-128"/>
              </a:rPr>
              <a:t>VEMCO</a:t>
            </a:r>
          </a:p>
        </p:txBody>
      </p:sp>
    </p:spTree>
    <p:extLst>
      <p:ext uri="{BB962C8B-B14F-4D97-AF65-F5344CB8AC3E}">
        <p14:creationId xmlns:p14="http://schemas.microsoft.com/office/powerpoint/2010/main" xmlns="" val="2686464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xmlns="" id="{19D45FB6-F002-4C22-A8E4-3D62D3CA8C96}"/>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sp>
        <p:nvSpPr>
          <p:cNvPr id="6" name="TextBox 5">
            <a:extLst>
              <a:ext uri="{FF2B5EF4-FFF2-40B4-BE49-F238E27FC236}">
                <a16:creationId xmlns:a16="http://schemas.microsoft.com/office/drawing/2014/main" xmlns="" id="{EF6F1A7E-4F6C-47B8-8A82-903646915325}"/>
              </a:ext>
            </a:extLst>
          </p:cNvPr>
          <p:cNvSpPr txBox="1"/>
          <p:nvPr/>
        </p:nvSpPr>
        <p:spPr>
          <a:xfrm>
            <a:off x="0" y="-7955"/>
            <a:ext cx="3736622"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Study Site</a:t>
            </a:r>
          </a:p>
        </p:txBody>
      </p:sp>
      <p:sp>
        <p:nvSpPr>
          <p:cNvPr id="8" name="TextBox 7">
            <a:extLst>
              <a:ext uri="{FF2B5EF4-FFF2-40B4-BE49-F238E27FC236}">
                <a16:creationId xmlns:a16="http://schemas.microsoft.com/office/drawing/2014/main" xmlns="" id="{7ACD9B2C-79F2-44A5-B3AA-6E5F2AAC53FB}"/>
              </a:ext>
            </a:extLst>
          </p:cNvPr>
          <p:cNvSpPr txBox="1"/>
          <p:nvPr/>
        </p:nvSpPr>
        <p:spPr>
          <a:xfrm>
            <a:off x="609600" y="759485"/>
            <a:ext cx="11201400" cy="646331"/>
          </a:xfrm>
          <a:prstGeom prst="rect">
            <a:avLst/>
          </a:prstGeom>
          <a:noFill/>
        </p:spPr>
        <p:txBody>
          <a:bodyPr wrap="square">
            <a:spAutoFit/>
          </a:bodyPr>
          <a:lstStyle/>
          <a:p>
            <a:r>
              <a:rPr lang="en-GB" sz="1800" dirty="0">
                <a:effectLst/>
                <a:latin typeface="HGPGothicE" panose="020B0900000000000000" pitchFamily="34" charset="-128"/>
                <a:ea typeface="HGPGothicE" panose="020B0900000000000000" pitchFamily="34" charset="-128"/>
                <a:cs typeface="Arial" panose="020B0604020202020204" pitchFamily="34" charset="0"/>
              </a:rPr>
              <a:t>The River Derwent,  Cumbria, North-West England, (catchment; 100 km²) supports a population of Atlantic salmon. </a:t>
            </a:r>
            <a:endParaRPr lang="en-GB" dirty="0">
              <a:latin typeface="HGPGothicE" panose="020B0900000000000000" pitchFamily="34" charset="-128"/>
              <a:ea typeface="HGPGothicE" panose="020B0900000000000000" pitchFamily="34" charset="-128"/>
            </a:endParaRPr>
          </a:p>
        </p:txBody>
      </p:sp>
      <p:pic>
        <p:nvPicPr>
          <p:cNvPr id="10" name="Picture 9" descr="A close up of a map&#10;&#10;Description automatically generated">
            <a:extLst>
              <a:ext uri="{FF2B5EF4-FFF2-40B4-BE49-F238E27FC236}">
                <a16:creationId xmlns:a16="http://schemas.microsoft.com/office/drawing/2014/main" xmlns="" id="{7781F99D-9F52-4A33-A97B-029334AEBFF1}"/>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394635" y="1405816"/>
            <a:ext cx="7402729" cy="5107738"/>
          </a:xfrm>
          <a:prstGeom prst="rect">
            <a:avLst/>
          </a:prstGeom>
          <a:ln w="3175">
            <a:solidFill>
              <a:schemeClr val="tx1"/>
            </a:solidFill>
          </a:ln>
        </p:spPr>
      </p:pic>
      <p:sp>
        <p:nvSpPr>
          <p:cNvPr id="11" name="Oval 10">
            <a:extLst>
              <a:ext uri="{FF2B5EF4-FFF2-40B4-BE49-F238E27FC236}">
                <a16:creationId xmlns:a16="http://schemas.microsoft.com/office/drawing/2014/main" xmlns="" id="{008E8562-DC9B-43FA-8CEA-02B1CB8E635E}"/>
              </a:ext>
            </a:extLst>
          </p:cNvPr>
          <p:cNvSpPr/>
          <p:nvPr/>
        </p:nvSpPr>
        <p:spPr>
          <a:xfrm rot="1097769">
            <a:off x="7839823" y="4677254"/>
            <a:ext cx="1524132" cy="707856"/>
          </a:xfrm>
          <a:prstGeom prst="ellipse">
            <a:avLst/>
          </a:prstGeom>
          <a:solidFill>
            <a:srgbClr val="92D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xmlns="" id="{86EC2D77-E982-437C-82BB-A7E13F07D347}"/>
              </a:ext>
            </a:extLst>
          </p:cNvPr>
          <p:cNvSpPr/>
          <p:nvPr/>
        </p:nvSpPr>
        <p:spPr>
          <a:xfrm rot="3470982">
            <a:off x="7072151" y="4036861"/>
            <a:ext cx="1111333" cy="612370"/>
          </a:xfrm>
          <a:prstGeom prst="ellipse">
            <a:avLst/>
          </a:prstGeom>
          <a:solidFill>
            <a:srgbClr val="92D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xmlns="" id="{C3B73700-CBBF-4DF9-BA43-3784D8346108}"/>
              </a:ext>
            </a:extLst>
          </p:cNvPr>
          <p:cNvSpPr/>
          <p:nvPr/>
        </p:nvSpPr>
        <p:spPr>
          <a:xfrm rot="20926428">
            <a:off x="3883793" y="3774147"/>
            <a:ext cx="3619984" cy="755513"/>
          </a:xfrm>
          <a:prstGeom prst="ellipse">
            <a:avLst/>
          </a:prstGeom>
          <a:solidFill>
            <a:srgbClr val="92D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xmlns="" val="2762792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ABE6058-09F2-4457-99EB-3BDE9B105A0F}"/>
              </a:ext>
            </a:extLst>
          </p:cNvPr>
          <p:cNvSpPr txBox="1"/>
          <p:nvPr/>
        </p:nvSpPr>
        <p:spPr>
          <a:xfrm>
            <a:off x="-1" y="-7955"/>
            <a:ext cx="4911047" cy="461665"/>
          </a:xfrm>
          <a:prstGeom prst="rect">
            <a:avLst/>
          </a:prstGeom>
          <a:noFill/>
        </p:spPr>
        <p:txBody>
          <a:bodyPr wrap="square" rtlCol="0">
            <a:spAutoFit/>
          </a:bodyPr>
          <a:lstStyle/>
          <a:p>
            <a:r>
              <a:rPr lang="en-GB" sz="2400" u="sng" dirty="0">
                <a:latin typeface="HGPGothicE" panose="020B0400000000000000" pitchFamily="34" charset="-128"/>
                <a:ea typeface="HGPGothicE" panose="020B0400000000000000" pitchFamily="34" charset="-128"/>
              </a:rPr>
              <a:t>Receiver Deployment and Tagging </a:t>
            </a:r>
          </a:p>
        </p:txBody>
      </p:sp>
      <p:pic>
        <p:nvPicPr>
          <p:cNvPr id="5" name="Picture 6">
            <a:extLst>
              <a:ext uri="{FF2B5EF4-FFF2-40B4-BE49-F238E27FC236}">
                <a16:creationId xmlns:a16="http://schemas.microsoft.com/office/drawing/2014/main" xmlns="" id="{307D485E-8301-4CF5-A3F1-BEE67C5C7C74}"/>
              </a:ext>
            </a:extLst>
          </p:cNvPr>
          <p:cNvPicPr>
            <a:picLocks noChangeAspect="1"/>
          </p:cNvPicPr>
          <p:nvPr/>
        </p:nvPicPr>
        <p:blipFill>
          <a:blip r:embed="rId3" cstate="print"/>
          <a:stretch>
            <a:fillRect/>
          </a:stretch>
        </p:blipFill>
        <p:spPr>
          <a:xfrm>
            <a:off x="10728899" y="0"/>
            <a:ext cx="1463101" cy="594385"/>
          </a:xfrm>
          <a:prstGeom prst="rect">
            <a:avLst/>
          </a:prstGeom>
          <a:noFill/>
          <a:ln cap="flat">
            <a:noFill/>
          </a:ln>
        </p:spPr>
      </p:pic>
      <p:pic>
        <p:nvPicPr>
          <p:cNvPr id="6" name="Picture 5">
            <a:extLst>
              <a:ext uri="{FF2B5EF4-FFF2-40B4-BE49-F238E27FC236}">
                <a16:creationId xmlns:a16="http://schemas.microsoft.com/office/drawing/2014/main" xmlns="" id="{427052C2-4E34-4E89-B6EF-FEDE541852EB}"/>
              </a:ext>
            </a:extLst>
          </p:cNvPr>
          <p:cNvPicPr>
            <a:picLocks noChangeAspect="1"/>
          </p:cNvPicPr>
          <p:nvPr/>
        </p:nvPicPr>
        <p:blipFill>
          <a:blip r:embed="rId4" cstate="print"/>
          <a:stretch>
            <a:fillRect/>
          </a:stretch>
        </p:blipFill>
        <p:spPr>
          <a:xfrm>
            <a:off x="7695264" y="512481"/>
            <a:ext cx="4322076" cy="5751134"/>
          </a:xfrm>
          <a:prstGeom prst="rect">
            <a:avLst/>
          </a:prstGeom>
          <a:ln>
            <a:solidFill>
              <a:schemeClr val="tx1"/>
            </a:solidFill>
          </a:ln>
        </p:spPr>
      </p:pic>
      <p:sp>
        <p:nvSpPr>
          <p:cNvPr id="7" name="TextBox 6">
            <a:extLst>
              <a:ext uri="{FF2B5EF4-FFF2-40B4-BE49-F238E27FC236}">
                <a16:creationId xmlns:a16="http://schemas.microsoft.com/office/drawing/2014/main" xmlns="" id="{6AF1EF3B-D630-4662-8629-BB51938A1648}"/>
              </a:ext>
            </a:extLst>
          </p:cNvPr>
          <p:cNvSpPr txBox="1"/>
          <p:nvPr/>
        </p:nvSpPr>
        <p:spPr>
          <a:xfrm>
            <a:off x="647403" y="955634"/>
            <a:ext cx="6585358" cy="4247317"/>
          </a:xfrm>
          <a:prstGeom prst="rect">
            <a:avLst/>
          </a:prstGeom>
          <a:noFill/>
        </p:spPr>
        <p:txBody>
          <a:bodyPr wrap="square" rtlCol="0">
            <a:spAutoFit/>
          </a:bodyPr>
          <a:lstStyle/>
          <a:p>
            <a:r>
              <a:rPr lang="en-GB" dirty="0">
                <a:latin typeface="HGPGothicE" panose="020B0900000000000000" pitchFamily="34" charset="-128"/>
                <a:ea typeface="HGPGothicE" panose="020B0900000000000000" pitchFamily="34" charset="-128"/>
              </a:rPr>
              <a:t>River receivers were deployed on the 10</a:t>
            </a:r>
            <a:r>
              <a:rPr lang="en-GB" baseline="30000" dirty="0">
                <a:latin typeface="HGPGothicE" panose="020B0900000000000000" pitchFamily="34" charset="-128"/>
                <a:ea typeface="HGPGothicE" panose="020B0900000000000000" pitchFamily="34" charset="-128"/>
              </a:rPr>
              <a:t>th</a:t>
            </a:r>
            <a:r>
              <a:rPr lang="en-GB" dirty="0">
                <a:latin typeface="HGPGothicE" panose="020B0900000000000000" pitchFamily="34" charset="-128"/>
                <a:ea typeface="HGPGothicE" panose="020B0900000000000000" pitchFamily="34" charset="-128"/>
              </a:rPr>
              <a:t> March 2020 and collected on the 26</a:t>
            </a:r>
            <a:r>
              <a:rPr lang="en-GB" baseline="30000" dirty="0">
                <a:latin typeface="HGPGothicE" panose="020B0900000000000000" pitchFamily="34" charset="-128"/>
                <a:ea typeface="HGPGothicE" panose="020B0900000000000000" pitchFamily="34" charset="-128"/>
              </a:rPr>
              <a:t>th</a:t>
            </a:r>
            <a:r>
              <a:rPr lang="en-GB" dirty="0">
                <a:latin typeface="HGPGothicE" panose="020B0900000000000000" pitchFamily="34" charset="-128"/>
                <a:ea typeface="HGPGothicE" panose="020B0900000000000000" pitchFamily="34" charset="-128"/>
              </a:rPr>
              <a:t> July 2020 = 15</a:t>
            </a: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r>
              <a:rPr lang="en-GB" dirty="0">
                <a:latin typeface="HGPGothicE" panose="020B0900000000000000" pitchFamily="34" charset="-128"/>
                <a:ea typeface="HGPGothicE" panose="020B0900000000000000" pitchFamily="34" charset="-128"/>
              </a:rPr>
              <a:t>Bassenthwaite receivers were deployed on the 11</a:t>
            </a:r>
            <a:r>
              <a:rPr lang="en-GB" baseline="30000" dirty="0">
                <a:latin typeface="HGPGothicE" panose="020B0900000000000000" pitchFamily="34" charset="-128"/>
                <a:ea typeface="HGPGothicE" panose="020B0900000000000000" pitchFamily="34" charset="-128"/>
              </a:rPr>
              <a:t>th</a:t>
            </a:r>
            <a:r>
              <a:rPr lang="en-GB" dirty="0">
                <a:latin typeface="HGPGothicE" panose="020B0900000000000000" pitchFamily="34" charset="-128"/>
                <a:ea typeface="HGPGothicE" panose="020B0900000000000000" pitchFamily="34" charset="-128"/>
              </a:rPr>
              <a:t> March 2020 and collected on the 26</a:t>
            </a:r>
            <a:r>
              <a:rPr lang="en-GB" baseline="30000" dirty="0">
                <a:latin typeface="HGPGothicE" panose="020B0900000000000000" pitchFamily="34" charset="-128"/>
                <a:ea typeface="HGPGothicE" panose="020B0900000000000000" pitchFamily="34" charset="-128"/>
              </a:rPr>
              <a:t>th</a:t>
            </a:r>
            <a:r>
              <a:rPr lang="en-GB" dirty="0">
                <a:latin typeface="HGPGothicE" panose="020B0900000000000000" pitchFamily="34" charset="-128"/>
                <a:ea typeface="HGPGothicE" panose="020B0900000000000000" pitchFamily="34" charset="-128"/>
              </a:rPr>
              <a:t> August 2020 = 9 Total</a:t>
            </a:r>
          </a:p>
          <a:p>
            <a:endParaRPr lang="en-GB" dirty="0">
              <a:latin typeface="HGPGothicE" panose="020B0900000000000000" pitchFamily="34" charset="-128"/>
              <a:ea typeface="HGPGothicE" panose="020B0900000000000000" pitchFamily="34" charset="-128"/>
            </a:endParaRPr>
          </a:p>
          <a:p>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GB" dirty="0">
                <a:latin typeface="HGPGothicE" panose="020B0900000000000000" pitchFamily="34" charset="-128"/>
                <a:ea typeface="HGPGothicE" panose="020B0900000000000000" pitchFamily="34" charset="-128"/>
              </a:rPr>
              <a:t>Stolen receivers=1 </a:t>
            </a:r>
          </a:p>
          <a:p>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GB" dirty="0">
                <a:latin typeface="HGPGothicE" panose="020B0900000000000000" pitchFamily="34" charset="-128"/>
                <a:ea typeface="HGPGothicE" panose="020B0900000000000000" pitchFamily="34" charset="-128"/>
              </a:rPr>
              <a:t>Missing receivers= 1</a:t>
            </a:r>
          </a:p>
          <a:p>
            <a:endParaRPr lang="en-GB" dirty="0">
              <a:latin typeface="HGPGothicE" panose="020B0900000000000000" pitchFamily="34" charset="-128"/>
              <a:ea typeface="HGPGothicE" panose="020B0900000000000000" pitchFamily="34" charset="-128"/>
            </a:endParaRPr>
          </a:p>
          <a:p>
            <a:pPr marL="285750" indent="-285750">
              <a:buFont typeface="Arial" panose="020B0604020202020204" pitchFamily="34" charset="0"/>
              <a:buChar char="•"/>
            </a:pPr>
            <a:r>
              <a:rPr lang="en-GB" dirty="0">
                <a:latin typeface="HGPGothicE" panose="020B0900000000000000" pitchFamily="34" charset="-128"/>
                <a:ea typeface="HGPGothicE" panose="020B0900000000000000" pitchFamily="34" charset="-128"/>
              </a:rPr>
              <a:t>Not retrieved= 2</a:t>
            </a:r>
          </a:p>
        </p:txBody>
      </p:sp>
      <p:sp>
        <p:nvSpPr>
          <p:cNvPr id="2" name="TextBox 1">
            <a:extLst>
              <a:ext uri="{FF2B5EF4-FFF2-40B4-BE49-F238E27FC236}">
                <a16:creationId xmlns:a16="http://schemas.microsoft.com/office/drawing/2014/main" xmlns="" id="{B1912705-7883-4DEA-B805-8F05010DAE6C}"/>
              </a:ext>
            </a:extLst>
          </p:cNvPr>
          <p:cNvSpPr txBox="1"/>
          <p:nvPr/>
        </p:nvSpPr>
        <p:spPr>
          <a:xfrm>
            <a:off x="647403" y="5894283"/>
            <a:ext cx="7202185" cy="369332"/>
          </a:xfrm>
          <a:prstGeom prst="rect">
            <a:avLst/>
          </a:prstGeom>
          <a:noFill/>
        </p:spPr>
        <p:txBody>
          <a:bodyPr wrap="square" rtlCol="0">
            <a:spAutoFit/>
          </a:bodyPr>
          <a:lstStyle/>
          <a:p>
            <a:pPr algn="l"/>
            <a:r>
              <a:rPr lang="en-GB" dirty="0">
                <a:latin typeface="HGPGothicE" panose="020B0900000000000000" pitchFamily="34" charset="-128"/>
                <a:ea typeface="HGPGothicE" panose="020B0900000000000000" pitchFamily="34" charset="-128"/>
              </a:rPr>
              <a:t>100 Atlantic salmon smolts were tagged during May 1</a:t>
            </a:r>
            <a:r>
              <a:rPr lang="en-GB" baseline="30000" dirty="0">
                <a:latin typeface="HGPGothicE" panose="020B0900000000000000" pitchFamily="34" charset="-128"/>
                <a:ea typeface="HGPGothicE" panose="020B0900000000000000" pitchFamily="34" charset="-128"/>
              </a:rPr>
              <a:t>st</a:t>
            </a:r>
            <a:r>
              <a:rPr lang="en-GB" dirty="0">
                <a:latin typeface="HGPGothicE" panose="020B0900000000000000" pitchFamily="34" charset="-128"/>
                <a:ea typeface="HGPGothicE" panose="020B0900000000000000" pitchFamily="34" charset="-128"/>
              </a:rPr>
              <a:t> - 3</a:t>
            </a:r>
            <a:r>
              <a:rPr lang="en-GB" baseline="30000" dirty="0">
                <a:latin typeface="HGPGothicE" panose="020B0900000000000000" pitchFamily="34" charset="-128"/>
                <a:ea typeface="HGPGothicE" panose="020B0900000000000000" pitchFamily="34" charset="-128"/>
              </a:rPr>
              <a:t>rd</a:t>
            </a:r>
            <a:r>
              <a:rPr lang="en-GB" dirty="0">
                <a:latin typeface="HGPGothicE" panose="020B0900000000000000" pitchFamily="34" charset="-128"/>
                <a:ea typeface="HGPGothicE" panose="020B0900000000000000" pitchFamily="34" charset="-128"/>
              </a:rPr>
              <a:t> 2020 </a:t>
            </a:r>
          </a:p>
        </p:txBody>
      </p:sp>
    </p:spTree>
    <p:extLst>
      <p:ext uri="{BB962C8B-B14F-4D97-AF65-F5344CB8AC3E}">
        <p14:creationId xmlns:p14="http://schemas.microsoft.com/office/powerpoint/2010/main" xmlns="" val="37991057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lgn="l">
          <a:buFont typeface="Arial" panose="020B0604020202020204" pitchFamily="34" charset="0"/>
          <a:buChar char="•"/>
          <a:defRPr dirty="0" smtClean="0">
            <a:latin typeface="HGPGothicE" panose="020B0900000000000000" pitchFamily="34" charset="-128"/>
            <a:ea typeface="HGPGothicE" panose="020B0900000000000000" pitchFamily="34" charset="-128"/>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3032</TotalTime>
  <Words>2698</Words>
  <Application>Microsoft Office PowerPoint</Application>
  <PresentationFormat>Custom</PresentationFormat>
  <Paragraphs>337</Paragraphs>
  <Slides>17</Slides>
  <Notes>16</Notes>
  <HiddenSlides>0</HiddenSlides>
  <MMClips>1</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Green (PGR)</dc:creator>
  <cp:lastModifiedBy>Alastair Yates</cp:lastModifiedBy>
  <cp:revision>18</cp:revision>
  <dcterms:created xsi:type="dcterms:W3CDTF">2021-02-25T09:33:37Z</dcterms:created>
  <dcterms:modified xsi:type="dcterms:W3CDTF">2021-03-15T16:28:07Z</dcterms:modified>
</cp:coreProperties>
</file>